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45.xml"/>
  <Override ContentType="application/vnd.openxmlformats-officedocument.presentationml.notesSlide+xml" PartName="/ppt/notesSlides/notesSlide3.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43.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40.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slide+xml" PartName="/ppt/slides/slide40.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Lst>
  <p:sldSz cy="5143500" cx="9144000"/>
  <p:notesSz cx="6858000" cy="9144000"/>
  <p:embeddedFontLst>
    <p:embeddedFont>
      <p:font typeface="Montserrat"/>
      <p:regular r:id="rId53"/>
      <p:bold r:id="rId54"/>
      <p:italic r:id="rId55"/>
      <p:boldItalic r:id="rId56"/>
    </p:embeddedFont>
    <p:embeddedFont>
      <p:font typeface="Lato"/>
      <p:regular r:id="rId57"/>
      <p:bold r:id="rId58"/>
      <p:italic r:id="rId59"/>
      <p:boldItalic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FA762B1-456F-4E7F-A26F-A2956F93FB4C}">
  <a:tblStyle styleId="{EFA762B1-456F-4E7F-A26F-A2956F93FB4C}"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60" Type="http://schemas.openxmlformats.org/officeDocument/2006/relationships/font" Target="fonts/Lato-boldItalic.fntdata"/><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font" Target="fonts/Montserrat-regular.fntdata"/><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font" Target="fonts/Montserrat-italic.fntdata"/><Relationship Id="rId10" Type="http://schemas.openxmlformats.org/officeDocument/2006/relationships/slide" Target="slides/slide4.xml"/><Relationship Id="rId54" Type="http://schemas.openxmlformats.org/officeDocument/2006/relationships/font" Target="fonts/Montserrat-bold.fntdata"/><Relationship Id="rId13" Type="http://schemas.openxmlformats.org/officeDocument/2006/relationships/slide" Target="slides/slide7.xml"/><Relationship Id="rId57" Type="http://schemas.openxmlformats.org/officeDocument/2006/relationships/font" Target="fonts/Lato-regular.fntdata"/><Relationship Id="rId12" Type="http://schemas.openxmlformats.org/officeDocument/2006/relationships/slide" Target="slides/slide6.xml"/><Relationship Id="rId56" Type="http://schemas.openxmlformats.org/officeDocument/2006/relationships/font" Target="fonts/Montserrat-boldItalic.fntdata"/><Relationship Id="rId15" Type="http://schemas.openxmlformats.org/officeDocument/2006/relationships/slide" Target="slides/slide9.xml"/><Relationship Id="rId59" Type="http://schemas.openxmlformats.org/officeDocument/2006/relationships/font" Target="fonts/Lato-italic.fntdata"/><Relationship Id="rId14" Type="http://schemas.openxmlformats.org/officeDocument/2006/relationships/slide" Target="slides/slide8.xml"/><Relationship Id="rId58" Type="http://schemas.openxmlformats.org/officeDocument/2006/relationships/font" Target="fonts/Lato-bold.fntdata"/><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0" name="Shape 250"/>
        <p:cNvGrpSpPr/>
        <p:nvPr/>
      </p:nvGrpSpPr>
      <p:grpSpPr>
        <a:xfrm>
          <a:off x="0" y="0"/>
          <a:ext cx="0" cy="0"/>
          <a:chOff x="0" y="0"/>
          <a:chExt cx="0" cy="0"/>
        </a:xfrm>
      </p:grpSpPr>
      <p:sp>
        <p:nvSpPr>
          <p:cNvPr id="251" name="Google Shape;251;gbd62d4fa67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2" name="Google Shape;252;gbd62d4fa67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 point on curve is the drag in the vertical direction</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bd62d4fa67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bd62d4fa67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bf34986de1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bf34986de1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c0b1a67796_4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c0b1a67796_4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c0b1a677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c0b1a677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0" name="Shape 310"/>
        <p:cNvGrpSpPr/>
        <p:nvPr/>
      </p:nvGrpSpPr>
      <p:grpSpPr>
        <a:xfrm>
          <a:off x="0" y="0"/>
          <a:ext cx="0" cy="0"/>
          <a:chOff x="0" y="0"/>
          <a:chExt cx="0" cy="0"/>
        </a:xfrm>
      </p:grpSpPr>
      <p:sp>
        <p:nvSpPr>
          <p:cNvPr id="311" name="Google Shape;311;gc0b1a67796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2" name="Google Shape;312;gc0b1a67796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c0b1a67796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c0b1a67796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gc0b1a67796_0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gc0b1a67796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c0b1a6779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c0b1a6779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0b1a67796_4_1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0b1a67796_4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1c9dd42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1c9dd42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Right, idea,</a:t>
            </a:r>
            <a:r>
              <a:rPr lang="en-GB"/>
              <a:t>specify</a:t>
            </a:r>
            <a:r>
              <a:rPr lang="en-GB"/>
              <a:t> how close to </a:t>
            </a:r>
            <a:r>
              <a:rPr lang="en-GB"/>
              <a:t>complete</a:t>
            </a:r>
            <a:r>
              <a:rPr lang="en-GB"/>
              <a:t> incomplete milestones are.</a:t>
            </a:r>
            <a:endParaRPr/>
          </a:p>
          <a:p>
            <a:pPr indent="0" lvl="0" marL="0" rtl="0" algn="l">
              <a:spcBef>
                <a:spcPts val="0"/>
              </a:spcBef>
              <a:spcAft>
                <a:spcPts val="0"/>
              </a:spcAft>
              <a:buNone/>
            </a:pPr>
            <a:r>
              <a:rPr lang="en-GB"/>
              <a:t>Estimated completion time</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be741e059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be741e059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be741ea09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be741ea09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Rotor speed control in pairs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4" name="Shape 374"/>
        <p:cNvGrpSpPr/>
        <p:nvPr/>
      </p:nvGrpSpPr>
      <p:grpSpPr>
        <a:xfrm>
          <a:off x="0" y="0"/>
          <a:ext cx="0" cy="0"/>
          <a:chOff x="0" y="0"/>
          <a:chExt cx="0" cy="0"/>
        </a:xfrm>
      </p:grpSpPr>
      <p:sp>
        <p:nvSpPr>
          <p:cNvPr id="375" name="Google Shape;375;gbfc1e2307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6" name="Google Shape;376;gbfc1e2307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1" name="Shape 381"/>
        <p:cNvGrpSpPr/>
        <p:nvPr/>
      </p:nvGrpSpPr>
      <p:grpSpPr>
        <a:xfrm>
          <a:off x="0" y="0"/>
          <a:ext cx="0" cy="0"/>
          <a:chOff x="0" y="0"/>
          <a:chExt cx="0" cy="0"/>
        </a:xfrm>
      </p:grpSpPr>
      <p:sp>
        <p:nvSpPr>
          <p:cNvPr id="382" name="Google Shape;382;gbfc1e2307c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bfc1e2307c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gc0b1a67796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2" name="Google Shape;392;gc0b1a67796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c0b1a67796_6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c0b1a67796_6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bdcabc27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bdcabc276c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Goal: Sensor Setup for Terrain Tracking</a:t>
            </a:r>
            <a:endParaRPr/>
          </a:p>
          <a:p>
            <a:pPr indent="0" lvl="0" marL="0" rtl="0" algn="l">
              <a:spcBef>
                <a:spcPts val="0"/>
              </a:spcBef>
              <a:spcAft>
                <a:spcPts val="0"/>
              </a:spcAft>
              <a:buNone/>
            </a:pPr>
            <a:r>
              <a:rPr lang="en-GB"/>
              <a:t>Conclusion</a:t>
            </a:r>
            <a:r>
              <a:rPr lang="en-GB"/>
              <a:t>: How feasible is it. Requirement for setup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c0b1a6779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c0b1a6779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8" name="Shape 448"/>
        <p:cNvGrpSpPr/>
        <p:nvPr/>
      </p:nvGrpSpPr>
      <p:grpSpPr>
        <a:xfrm>
          <a:off x="0" y="0"/>
          <a:ext cx="0" cy="0"/>
          <a:chOff x="0" y="0"/>
          <a:chExt cx="0" cy="0"/>
        </a:xfrm>
      </p:grpSpPr>
      <p:sp>
        <p:nvSpPr>
          <p:cNvPr id="449" name="Google Shape;449;gc0b1a67796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0" name="Google Shape;450;gc0b1a67796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bdcabc276c_1_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7" name="Google Shape;457;gbdcabc276c_1_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0b1a67796_1_1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0b1a67796_1_1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This is a high level layout of our system block diagram. The blue blocks are implemented hardware designs and the red blocks are undecided. The drone has all the sensors needed for autonomous mode but lacks remote control.</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c0b1a67796_1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9" name="Google Shape;489;gc0b1a67796_1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c0b1a67796_1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6" name="Google Shape;496;gc0b1a67796_1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1" name="Shape 501"/>
        <p:cNvGrpSpPr/>
        <p:nvPr/>
      </p:nvGrpSpPr>
      <p:grpSpPr>
        <a:xfrm>
          <a:off x="0" y="0"/>
          <a:ext cx="0" cy="0"/>
          <a:chOff x="0" y="0"/>
          <a:chExt cx="0" cy="0"/>
        </a:xfrm>
      </p:grpSpPr>
      <p:sp>
        <p:nvSpPr>
          <p:cNvPr id="502" name="Google Shape;502;gbdcabc276c_1_4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bdcabc276c_1_4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6" name="Shape 526"/>
        <p:cNvGrpSpPr/>
        <p:nvPr/>
      </p:nvGrpSpPr>
      <p:grpSpPr>
        <a:xfrm>
          <a:off x="0" y="0"/>
          <a:ext cx="0" cy="0"/>
          <a:chOff x="0" y="0"/>
          <a:chExt cx="0" cy="0"/>
        </a:xfrm>
      </p:grpSpPr>
      <p:sp>
        <p:nvSpPr>
          <p:cNvPr id="527" name="Google Shape;527;gc0b1a67796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8" name="Google Shape;528;gc0b1a67796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c0b1a67796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c0b1a67796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bdcabc276c_1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bdcabc276c_1_4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c0b1a67796_1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c0b1a67796_1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0b1a67796_1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0b1a67796_1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bdcabc276c_1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bdcabc276c_1_5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2" name="Shape 602"/>
        <p:cNvGrpSpPr/>
        <p:nvPr/>
      </p:nvGrpSpPr>
      <p:grpSpPr>
        <a:xfrm>
          <a:off x="0" y="0"/>
          <a:ext cx="0" cy="0"/>
          <a:chOff x="0" y="0"/>
          <a:chExt cx="0" cy="0"/>
        </a:xfrm>
      </p:grpSpPr>
      <p:sp>
        <p:nvSpPr>
          <p:cNvPr id="603" name="Google Shape;603;gc0b1a67796_1_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4" name="Google Shape;604;gc0b1a67796_1_4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 name="Shape 163"/>
        <p:cNvGrpSpPr/>
        <p:nvPr/>
      </p:nvGrpSpPr>
      <p:grpSpPr>
        <a:xfrm>
          <a:off x="0" y="0"/>
          <a:ext cx="0" cy="0"/>
          <a:chOff x="0" y="0"/>
          <a:chExt cx="0" cy="0"/>
        </a:xfrm>
      </p:grpSpPr>
      <p:sp>
        <p:nvSpPr>
          <p:cNvPr id="164" name="Google Shape;164;gc0b1a67796_1_1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 name="Google Shape;165;gc0b1a67796_1_10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1f87997393_0_8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1f87997393_0_8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What is conclusion?</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79a717d70e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1" name="Google Shape;621;g79a717d70e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79a717d70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1" name="Google Shape;631;g79a717d70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79a717d70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79a717d70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2" name="Shape 652"/>
        <p:cNvGrpSpPr/>
        <p:nvPr/>
      </p:nvGrpSpPr>
      <p:grpSpPr>
        <a:xfrm>
          <a:off x="0" y="0"/>
          <a:ext cx="0" cy="0"/>
          <a:chOff x="0" y="0"/>
          <a:chExt cx="0" cy="0"/>
        </a:xfrm>
      </p:grpSpPr>
      <p:sp>
        <p:nvSpPr>
          <p:cNvPr id="653" name="Google Shape;653;g79a717d70e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4" name="Google Shape;654;g79a717d70e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2" name="Shape 662"/>
        <p:cNvGrpSpPr/>
        <p:nvPr/>
      </p:nvGrpSpPr>
      <p:grpSpPr>
        <a:xfrm>
          <a:off x="0" y="0"/>
          <a:ext cx="0" cy="0"/>
          <a:chOff x="0" y="0"/>
          <a:chExt cx="0" cy="0"/>
        </a:xfrm>
      </p:grpSpPr>
      <p:sp>
        <p:nvSpPr>
          <p:cNvPr id="663" name="Google Shape;663;gbf32426c3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4" name="Google Shape;664;gbf32426c3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2" name="Shape 672"/>
        <p:cNvGrpSpPr/>
        <p:nvPr/>
      </p:nvGrpSpPr>
      <p:grpSpPr>
        <a:xfrm>
          <a:off x="0" y="0"/>
          <a:ext cx="0" cy="0"/>
          <a:chOff x="0" y="0"/>
          <a:chExt cx="0" cy="0"/>
        </a:xfrm>
      </p:grpSpPr>
      <p:sp>
        <p:nvSpPr>
          <p:cNvPr id="673" name="Google Shape;673;gc0f311a27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4" name="Google Shape;674;gc0f311a27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 name="Shape 169"/>
        <p:cNvGrpSpPr/>
        <p:nvPr/>
      </p:nvGrpSpPr>
      <p:grpSpPr>
        <a:xfrm>
          <a:off x="0" y="0"/>
          <a:ext cx="0" cy="0"/>
          <a:chOff x="0" y="0"/>
          <a:chExt cx="0" cy="0"/>
        </a:xfrm>
      </p:grpSpPr>
      <p:sp>
        <p:nvSpPr>
          <p:cNvPr id="170" name="Google Shape;170;gc0b1a67796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 name="Google Shape;171;gc0b1a67796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bd62d4fa6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bd62d4fa6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Get rid of </a:t>
            </a:r>
            <a:r>
              <a:rPr lang="en-GB"/>
              <a:t>background</a:t>
            </a:r>
            <a:endParaRPr/>
          </a:p>
          <a:p>
            <a:pPr indent="0" lvl="0" marL="0" rtl="0" algn="l">
              <a:spcBef>
                <a:spcPts val="0"/>
              </a:spcBef>
              <a:spcAft>
                <a:spcPts val="0"/>
              </a:spcAft>
              <a:buNone/>
            </a:pPr>
            <a:r>
              <a:rPr lang="en-GB"/>
              <a:t>Add caption saying its envelope</a:t>
            </a:r>
            <a:endParaRPr/>
          </a:p>
          <a:p>
            <a:pPr indent="0" lvl="0" marL="0" rtl="0" algn="l">
              <a:spcBef>
                <a:spcPts val="0"/>
              </a:spcBef>
              <a:spcAft>
                <a:spcPts val="0"/>
              </a:spcAft>
              <a:buNone/>
            </a:pPr>
            <a:r>
              <a:rPr lang="en-GB"/>
              <a:t>Conclusion</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 name="Shape 197"/>
        <p:cNvGrpSpPr/>
        <p:nvPr/>
      </p:nvGrpSpPr>
      <p:grpSpPr>
        <a:xfrm>
          <a:off x="0" y="0"/>
          <a:ext cx="0" cy="0"/>
          <a:chOff x="0" y="0"/>
          <a:chExt cx="0" cy="0"/>
        </a:xfrm>
      </p:grpSpPr>
      <p:sp>
        <p:nvSpPr>
          <p:cNvPr id="198" name="Google Shape;198;gbd62d4fa67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9" name="Google Shape;199;gbd62d4fa67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Make d subscript</a:t>
            </a:r>
            <a:endParaRPr/>
          </a:p>
          <a:p>
            <a:pPr indent="0" lvl="0" marL="0" rtl="0" algn="l">
              <a:spcBef>
                <a:spcPts val="0"/>
              </a:spcBef>
              <a:spcAft>
                <a:spcPts val="0"/>
              </a:spcAft>
              <a:buNone/>
            </a:pPr>
            <a:r>
              <a:rPr lang="en-GB"/>
              <a:t>Make equations look better</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bd62d4fa67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bd62d4fa67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bfc1e22b8d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bfc1e22b8d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30" name="Shape 130"/>
        <p:cNvGrpSpPr/>
        <p:nvPr/>
      </p:nvGrpSpPr>
      <p:grpSpPr>
        <a:xfrm>
          <a:off x="0" y="0"/>
          <a:ext cx="0" cy="0"/>
          <a:chOff x="0" y="0"/>
          <a:chExt cx="0" cy="0"/>
        </a:xfrm>
      </p:grpSpPr>
      <p:pic>
        <p:nvPicPr>
          <p:cNvPr descr="offset_comp_343059.jpg" id="131" name="Google Shape;131;p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32" name="Google Shape;132;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3"/>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34" name="Google Shape;13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3"/>
          <p:cNvGrpSpPr/>
          <p:nvPr/>
        </p:nvGrpSpPr>
        <p:grpSpPr>
          <a:xfrm>
            <a:off x="0" y="381001"/>
            <a:ext cx="1037850" cy="1016287"/>
            <a:chOff x="0" y="381001"/>
            <a:chExt cx="1037850" cy="1016287"/>
          </a:xfrm>
        </p:grpSpPr>
        <p:sp>
          <p:nvSpPr>
            <p:cNvPr id="140" name="Google Shape;140;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2.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0.xml"/><Relationship Id="rId3" Type="http://schemas.openxmlformats.org/officeDocument/2006/relationships/image" Target="../media/image17.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2.xml"/><Relationship Id="rId3" Type="http://schemas.openxmlformats.org/officeDocument/2006/relationships/image" Target="../media/image19.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0.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1.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1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2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9.png"/><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25.gif"/></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30.gif"/></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1.gif"/></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3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hyperlink" Target="http://drive.google.com/file/d/1_ybBIHwCK8FEvTNbs8mjsSMRTq8gG5K-/view" TargetMode="External"/><Relationship Id="rId4" Type="http://schemas.openxmlformats.org/officeDocument/2006/relationships/image" Target="../media/image22.jp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4.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hyperlink" Target="http://drive.google.com/file/d/15nt0JzMsaTLCdTvuFtWbVwV6h9YBvk5P/view" TargetMode="External"/><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34.pn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hyperlink" Target="http://drive.google.com/file/d/1-tK00OAMwVJ6i8tRCB1G3PjPYfCD1xUM/view" TargetMode="External"/><Relationship Id="rId4" Type="http://schemas.openxmlformats.org/officeDocument/2006/relationships/image" Target="../media/image1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hyperlink" Target="http://drive.google.com/file/d/17g-CDDN_8CjpPmlaTmpeNija6cRrHSyb/view" TargetMode="External"/><Relationship Id="rId4" Type="http://schemas.openxmlformats.org/officeDocument/2006/relationships/image" Target="../media/image1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2.xml"/><Relationship Id="rId3" Type="http://schemas.openxmlformats.org/officeDocument/2006/relationships/image" Target="../media/image2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 Id="rId3" Type="http://schemas.openxmlformats.org/officeDocument/2006/relationships/image" Target="../media/image2.png"/><Relationship Id="rId4" Type="http://schemas.openxmlformats.org/officeDocument/2006/relationships/image" Target="../media/image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5.png"/><Relationship Id="rId4" Type="http://schemas.openxmlformats.org/officeDocument/2006/relationships/image" Target="../media/image3.png"/><Relationship Id="rId5" Type="http://schemas.openxmlformats.org/officeDocument/2006/relationships/image" Target="../media/image23.png"/><Relationship Id="rId6" Type="http://schemas.openxmlformats.org/officeDocument/2006/relationships/image" Target="../media/image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8.xml"/><Relationship Id="rId3" Type="http://schemas.openxmlformats.org/officeDocument/2006/relationships/image" Target="../media/image16.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6.png"/><Relationship Id="rId4" Type="http://schemas.openxmlformats.org/officeDocument/2006/relationships/image" Target="../media/image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nvSpPr>
        <p:spPr>
          <a:xfrm>
            <a:off x="3514550" y="1042975"/>
            <a:ext cx="5017500" cy="1578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4000">
                <a:solidFill>
                  <a:srgbClr val="FFFFFF"/>
                </a:solidFill>
                <a:latin typeface="Montserrat"/>
                <a:ea typeface="Montserrat"/>
                <a:cs typeface="Montserrat"/>
                <a:sym typeface="Montserrat"/>
              </a:rPr>
              <a:t>Barone2 </a:t>
            </a:r>
            <a:endParaRPr sz="40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4000">
                <a:solidFill>
                  <a:srgbClr val="FFFFFF"/>
                </a:solidFill>
                <a:latin typeface="Montserrat"/>
                <a:ea typeface="Montserrat"/>
                <a:cs typeface="Montserrat"/>
                <a:sym typeface="Montserrat"/>
              </a:rPr>
              <a:t>Design Progress Review 2</a:t>
            </a:r>
            <a:endParaRPr sz="4000">
              <a:solidFill>
                <a:srgbClr val="FFFFFF"/>
              </a:solidFill>
              <a:latin typeface="Montserrat"/>
              <a:ea typeface="Montserrat"/>
              <a:cs typeface="Montserrat"/>
              <a:sym typeface="Montserrat"/>
            </a:endParaRPr>
          </a:p>
        </p:txBody>
      </p:sp>
      <p:sp>
        <p:nvSpPr>
          <p:cNvPr id="147" name="Google Shape;147;p14"/>
          <p:cNvSpPr txBox="1"/>
          <p:nvPr/>
        </p:nvSpPr>
        <p:spPr>
          <a:xfrm>
            <a:off x="4664875" y="2825450"/>
            <a:ext cx="3470700" cy="185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FFFFFF"/>
                </a:solidFill>
                <a:latin typeface="Lato"/>
                <a:ea typeface="Lato"/>
                <a:cs typeface="Lato"/>
                <a:sym typeface="Lato"/>
              </a:rPr>
              <a:t>Dylan Harootunian</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Chin Ming Ryan Wong</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Leonid Shuster</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Jeremy Germenis</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George Hernandez</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Isaac Szu</a:t>
            </a:r>
            <a:endParaRPr sz="16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3" name="Shape 253"/>
        <p:cNvGrpSpPr/>
        <p:nvPr/>
      </p:nvGrpSpPr>
      <p:grpSpPr>
        <a:xfrm>
          <a:off x="0" y="0"/>
          <a:ext cx="0" cy="0"/>
          <a:chOff x="0" y="0"/>
          <a:chExt cx="0" cy="0"/>
        </a:xfrm>
      </p:grpSpPr>
      <p:sp>
        <p:nvSpPr>
          <p:cNvPr id="254" name="Google Shape;254;p23"/>
          <p:cNvSpPr txBox="1"/>
          <p:nvPr/>
        </p:nvSpPr>
        <p:spPr>
          <a:xfrm>
            <a:off x="1069050" y="1203500"/>
            <a:ext cx="83034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latin typeface="Lato"/>
                <a:ea typeface="Lato"/>
                <a:cs typeface="Lato"/>
                <a:sym typeface="Lato"/>
              </a:rPr>
              <a:t>The points on these graphs represent the best ratio of the </a:t>
            </a:r>
            <a:r>
              <a:rPr lang="en-GB" sz="1200">
                <a:solidFill>
                  <a:srgbClr val="FFFFFF"/>
                </a:solidFill>
                <a:latin typeface="Lato"/>
                <a:ea typeface="Lato"/>
                <a:cs typeface="Lato"/>
                <a:sym typeface="Lato"/>
              </a:rPr>
              <a:t>envelope</a:t>
            </a:r>
            <a:r>
              <a:rPr lang="en-GB" sz="1200">
                <a:solidFill>
                  <a:srgbClr val="FFFFFF"/>
                </a:solidFill>
                <a:latin typeface="Lato"/>
                <a:ea typeface="Lato"/>
                <a:cs typeface="Lato"/>
                <a:sym typeface="Lato"/>
              </a:rPr>
              <a:t> </a:t>
            </a:r>
            <a:r>
              <a:rPr lang="en-GB" sz="1200">
                <a:solidFill>
                  <a:srgbClr val="FFFFFF"/>
                </a:solidFill>
                <a:latin typeface="Lato"/>
                <a:ea typeface="Lato"/>
                <a:cs typeface="Lato"/>
                <a:sym typeface="Lato"/>
              </a:rPr>
              <a:t>achievable</a:t>
            </a:r>
            <a:r>
              <a:rPr lang="en-GB" sz="1200">
                <a:solidFill>
                  <a:srgbClr val="FFFFFF"/>
                </a:solidFill>
                <a:latin typeface="Lato"/>
                <a:ea typeface="Lato"/>
                <a:cs typeface="Lato"/>
                <a:sym typeface="Lato"/>
              </a:rPr>
              <a:t> with two lift bag sizes</a:t>
            </a:r>
            <a:br>
              <a:rPr lang="en-GB" sz="1200">
                <a:solidFill>
                  <a:srgbClr val="FFFFFF"/>
                </a:solidFill>
                <a:latin typeface="Lato"/>
                <a:ea typeface="Lato"/>
                <a:cs typeface="Lato"/>
                <a:sym typeface="Lato"/>
              </a:rPr>
            </a:br>
            <a:r>
              <a:rPr lang="en-GB" sz="1200">
                <a:solidFill>
                  <a:srgbClr val="FFFFFF"/>
                </a:solidFill>
                <a:latin typeface="Lato"/>
                <a:ea typeface="Lato"/>
                <a:cs typeface="Lato"/>
                <a:sym typeface="Lato"/>
              </a:rPr>
              <a:t>The </a:t>
            </a:r>
            <a:r>
              <a:rPr lang="en-GB" sz="1200">
                <a:solidFill>
                  <a:srgbClr val="FFFFFF"/>
                </a:solidFill>
                <a:latin typeface="Lato"/>
                <a:ea typeface="Lato"/>
                <a:cs typeface="Lato"/>
                <a:sym typeface="Lato"/>
              </a:rPr>
              <a:t>volumes</a:t>
            </a:r>
            <a:r>
              <a:rPr lang="en-GB" sz="1200">
                <a:solidFill>
                  <a:srgbClr val="FFFFFF"/>
                </a:solidFill>
                <a:latin typeface="Lato"/>
                <a:ea typeface="Lato"/>
                <a:cs typeface="Lato"/>
                <a:sym typeface="Lato"/>
              </a:rPr>
              <a:t> have been scaled to match the weight of the lift bag and the </a:t>
            </a:r>
            <a:r>
              <a:rPr lang="en-GB" sz="1200">
                <a:solidFill>
                  <a:srgbClr val="FFFFFF"/>
                </a:solidFill>
                <a:latin typeface="Lato"/>
                <a:ea typeface="Lato"/>
                <a:cs typeface="Lato"/>
                <a:sym typeface="Lato"/>
              </a:rPr>
              <a:t>volume</a:t>
            </a:r>
            <a:r>
              <a:rPr lang="en-GB" sz="1200">
                <a:solidFill>
                  <a:srgbClr val="FFFFFF"/>
                </a:solidFill>
                <a:latin typeface="Lato"/>
                <a:ea typeface="Lato"/>
                <a:cs typeface="Lato"/>
                <a:sym typeface="Lato"/>
              </a:rPr>
              <a:t> loss from excess lift bag.</a:t>
            </a:r>
            <a:endParaRPr sz="1200">
              <a:solidFill>
                <a:srgbClr val="FFFFFF"/>
              </a:solidFill>
              <a:latin typeface="Lato"/>
              <a:ea typeface="Lato"/>
              <a:cs typeface="Lato"/>
              <a:sym typeface="Lato"/>
            </a:endParaRPr>
          </a:p>
          <a:p>
            <a:pPr indent="0" lvl="0" marL="0" rtl="0" algn="l">
              <a:spcBef>
                <a:spcPts val="0"/>
              </a:spcBef>
              <a:spcAft>
                <a:spcPts val="0"/>
              </a:spcAft>
              <a:buNone/>
            </a:pPr>
            <a:r>
              <a:rPr lang="en-GB" sz="1200">
                <a:solidFill>
                  <a:srgbClr val="FFFFFF"/>
                </a:solidFill>
                <a:latin typeface="Lato"/>
                <a:ea typeface="Lato"/>
                <a:cs typeface="Lato"/>
                <a:sym typeface="Lato"/>
              </a:rPr>
              <a:t>The increase in </a:t>
            </a:r>
            <a:r>
              <a:rPr lang="en-GB" sz="1200">
                <a:solidFill>
                  <a:srgbClr val="FFFFFF"/>
                </a:solidFill>
                <a:latin typeface="Lato"/>
                <a:ea typeface="Lato"/>
                <a:cs typeface="Lato"/>
                <a:sym typeface="Lato"/>
              </a:rPr>
              <a:t>envelope</a:t>
            </a:r>
            <a:r>
              <a:rPr lang="en-GB" sz="1200">
                <a:solidFill>
                  <a:srgbClr val="FFFFFF"/>
                </a:solidFill>
                <a:latin typeface="Lato"/>
                <a:ea typeface="Lato"/>
                <a:cs typeface="Lato"/>
                <a:sym typeface="Lato"/>
              </a:rPr>
              <a:t> mass for the larger size has NOT been accounted for.</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255" name="Google Shape;255;p23"/>
          <p:cNvSpPr txBox="1"/>
          <p:nvPr>
            <p:ph type="title"/>
          </p:nvPr>
        </p:nvSpPr>
        <p:spPr>
          <a:xfrm>
            <a:off x="1048875" y="897200"/>
            <a:ext cx="8262900" cy="3063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1400">
                <a:solidFill>
                  <a:srgbClr val="FFFFFF"/>
                </a:solidFill>
              </a:rPr>
              <a:t>Goal: Use </a:t>
            </a:r>
            <a:r>
              <a:rPr lang="en-GB" sz="1400">
                <a:solidFill>
                  <a:srgbClr val="FFFFFF"/>
                </a:solidFill>
              </a:rPr>
              <a:t>MatLab to see if the mass increase from the large balloon worth it?</a:t>
            </a:r>
            <a:endParaRPr sz="1400">
              <a:solidFill>
                <a:srgbClr val="FFFFFF"/>
              </a:solidFill>
            </a:endParaRPr>
          </a:p>
          <a:p>
            <a:pPr indent="0" lvl="0" marL="0" rtl="0" algn="l">
              <a:spcBef>
                <a:spcPts val="0"/>
              </a:spcBef>
              <a:spcAft>
                <a:spcPts val="0"/>
              </a:spcAft>
              <a:buSzPts val="990"/>
              <a:buNone/>
            </a:pPr>
            <a:r>
              <a:t/>
            </a:r>
            <a:endParaRPr sz="1400">
              <a:solidFill>
                <a:srgbClr val="FFFFFF"/>
              </a:solidFill>
            </a:endParaRPr>
          </a:p>
        </p:txBody>
      </p:sp>
      <p:sp>
        <p:nvSpPr>
          <p:cNvPr id="256" name="Google Shape;256;p23"/>
          <p:cNvSpPr txBox="1"/>
          <p:nvPr/>
        </p:nvSpPr>
        <p:spPr>
          <a:xfrm>
            <a:off x="967063" y="4190875"/>
            <a:ext cx="21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8’ diameter balloon 300g</a:t>
            </a:r>
            <a:endParaRPr>
              <a:solidFill>
                <a:srgbClr val="FFFFFF"/>
              </a:solidFill>
              <a:latin typeface="Lato"/>
              <a:ea typeface="Lato"/>
              <a:cs typeface="Lato"/>
              <a:sym typeface="Lato"/>
            </a:endParaRPr>
          </a:p>
        </p:txBody>
      </p:sp>
      <p:sp>
        <p:nvSpPr>
          <p:cNvPr id="257" name="Google Shape;257;p23"/>
          <p:cNvSpPr txBox="1"/>
          <p:nvPr/>
        </p:nvSpPr>
        <p:spPr>
          <a:xfrm>
            <a:off x="6300763" y="4190875"/>
            <a:ext cx="219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9</a:t>
            </a:r>
            <a:r>
              <a:rPr lang="en-GB">
                <a:solidFill>
                  <a:srgbClr val="FFFFFF"/>
                </a:solidFill>
                <a:latin typeface="Lato"/>
                <a:ea typeface="Lato"/>
                <a:cs typeface="Lato"/>
                <a:sym typeface="Lato"/>
              </a:rPr>
              <a:t>’ diameter balloon 350g</a:t>
            </a:r>
            <a:endParaRPr>
              <a:solidFill>
                <a:srgbClr val="FFFFFF"/>
              </a:solidFill>
              <a:latin typeface="Lato"/>
              <a:ea typeface="Lato"/>
              <a:cs typeface="Lato"/>
              <a:sym typeface="Lato"/>
            </a:endParaRPr>
          </a:p>
        </p:txBody>
      </p:sp>
      <p:pic>
        <p:nvPicPr>
          <p:cNvPr id="258" name="Google Shape;258;p23"/>
          <p:cNvPicPr preferRelativeResize="0"/>
          <p:nvPr/>
        </p:nvPicPr>
        <p:blipFill>
          <a:blip r:embed="rId3">
            <a:alphaModFix/>
          </a:blip>
          <a:stretch>
            <a:fillRect/>
          </a:stretch>
        </p:blipFill>
        <p:spPr>
          <a:xfrm>
            <a:off x="160763" y="1917325"/>
            <a:ext cx="3812181" cy="2215549"/>
          </a:xfrm>
          <a:prstGeom prst="rect">
            <a:avLst/>
          </a:prstGeom>
          <a:noFill/>
          <a:ln>
            <a:noFill/>
          </a:ln>
        </p:spPr>
      </p:pic>
      <p:pic>
        <p:nvPicPr>
          <p:cNvPr id="259" name="Google Shape;259;p23"/>
          <p:cNvPicPr preferRelativeResize="0"/>
          <p:nvPr/>
        </p:nvPicPr>
        <p:blipFill>
          <a:blip r:embed="rId4">
            <a:alphaModFix/>
          </a:blip>
          <a:stretch>
            <a:fillRect/>
          </a:stretch>
        </p:blipFill>
        <p:spPr>
          <a:xfrm>
            <a:off x="5215300" y="1917350"/>
            <a:ext cx="3812176" cy="2215549"/>
          </a:xfrm>
          <a:prstGeom prst="rect">
            <a:avLst/>
          </a:prstGeom>
          <a:noFill/>
          <a:ln>
            <a:noFill/>
          </a:ln>
        </p:spPr>
      </p:pic>
      <p:sp>
        <p:nvSpPr>
          <p:cNvPr id="260" name="Google Shape;260;p23"/>
          <p:cNvSpPr txBox="1"/>
          <p:nvPr/>
        </p:nvSpPr>
        <p:spPr>
          <a:xfrm>
            <a:off x="1048875" y="4527900"/>
            <a:ext cx="779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The increased mass and loss of </a:t>
            </a:r>
            <a:r>
              <a:rPr lang="en-GB">
                <a:solidFill>
                  <a:srgbClr val="FFFFFF"/>
                </a:solidFill>
                <a:latin typeface="Lato"/>
                <a:ea typeface="Lato"/>
                <a:cs typeface="Lato"/>
                <a:sym typeface="Lato"/>
              </a:rPr>
              <a:t>volume</a:t>
            </a:r>
            <a:r>
              <a:rPr lang="en-GB">
                <a:solidFill>
                  <a:srgbClr val="FFFFFF"/>
                </a:solidFill>
                <a:latin typeface="Lato"/>
                <a:ea typeface="Lato"/>
                <a:cs typeface="Lato"/>
                <a:sym typeface="Lato"/>
              </a:rPr>
              <a:t> from the larger balloons still results in a net drag </a:t>
            </a:r>
            <a:r>
              <a:rPr lang="en-GB">
                <a:solidFill>
                  <a:srgbClr val="FFFFFF"/>
                </a:solidFill>
                <a:latin typeface="Lato"/>
                <a:ea typeface="Lato"/>
                <a:cs typeface="Lato"/>
                <a:sym typeface="Lato"/>
              </a:rPr>
              <a:t>decrease</a:t>
            </a:r>
            <a:r>
              <a:rPr lang="en-GB">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sp>
        <p:nvSpPr>
          <p:cNvPr id="261" name="Google Shape;261;p23"/>
          <p:cNvSpPr txBox="1"/>
          <p:nvPr/>
        </p:nvSpPr>
        <p:spPr>
          <a:xfrm>
            <a:off x="3365500" y="2029200"/>
            <a:ext cx="3738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Lato"/>
                <a:ea typeface="Lato"/>
                <a:cs typeface="Lato"/>
                <a:sym typeface="Lato"/>
              </a:rPr>
              <a:t>25N</a:t>
            </a:r>
            <a:endParaRPr sz="600">
              <a:latin typeface="Lato"/>
              <a:ea typeface="Lato"/>
              <a:cs typeface="Lato"/>
              <a:sym typeface="Lato"/>
            </a:endParaRPr>
          </a:p>
        </p:txBody>
      </p:sp>
      <p:sp>
        <p:nvSpPr>
          <p:cNvPr id="262" name="Google Shape;262;p23"/>
          <p:cNvSpPr txBox="1"/>
          <p:nvPr/>
        </p:nvSpPr>
        <p:spPr>
          <a:xfrm>
            <a:off x="8463850" y="2029200"/>
            <a:ext cx="461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Lato"/>
                <a:ea typeface="Lato"/>
                <a:cs typeface="Lato"/>
                <a:sym typeface="Lato"/>
              </a:rPr>
              <a:t>31.7</a:t>
            </a:r>
            <a:r>
              <a:rPr lang="en-GB" sz="600">
                <a:latin typeface="Lato"/>
                <a:ea typeface="Lato"/>
                <a:cs typeface="Lato"/>
                <a:sym typeface="Lato"/>
              </a:rPr>
              <a:t>N</a:t>
            </a:r>
            <a:endParaRPr sz="600">
              <a:latin typeface="Lato"/>
              <a:ea typeface="Lato"/>
              <a:cs typeface="Lato"/>
              <a:sym typeface="Lato"/>
            </a:endParaRPr>
          </a:p>
        </p:txBody>
      </p:sp>
      <p:sp>
        <p:nvSpPr>
          <p:cNvPr id="263" name="Google Shape;263;p23"/>
          <p:cNvSpPr/>
          <p:nvPr/>
        </p:nvSpPr>
        <p:spPr>
          <a:xfrm>
            <a:off x="3407825" y="2078575"/>
            <a:ext cx="56400" cy="4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23"/>
          <p:cNvSpPr/>
          <p:nvPr/>
        </p:nvSpPr>
        <p:spPr>
          <a:xfrm>
            <a:off x="8848350" y="2066850"/>
            <a:ext cx="56400" cy="49200"/>
          </a:xfrm>
          <a:prstGeom prst="ellipse">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3"/>
          <p:cNvSpPr txBox="1"/>
          <p:nvPr/>
        </p:nvSpPr>
        <p:spPr>
          <a:xfrm>
            <a:off x="203350" y="35950"/>
            <a:ext cx="6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1.2.0</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2.2.0</a:t>
            </a:r>
            <a:endParaRPr>
              <a:solidFill>
                <a:schemeClr val="lt1"/>
              </a:solidFill>
              <a:latin typeface="Lato"/>
              <a:ea typeface="Lato"/>
              <a:cs typeface="Lato"/>
              <a:sym typeface="Lato"/>
            </a:endParaRPr>
          </a:p>
        </p:txBody>
      </p:sp>
      <p:sp>
        <p:nvSpPr>
          <p:cNvPr id="266" name="Google Shape;266;p23"/>
          <p:cNvSpPr txBox="1"/>
          <p:nvPr>
            <p:ph type="title"/>
          </p:nvPr>
        </p:nvSpPr>
        <p:spPr>
          <a:xfrm>
            <a:off x="1029925" y="341725"/>
            <a:ext cx="7275600" cy="5943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Drag Analysis Simulation With Adjusted Volumes</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4"/>
          <p:cNvSpPr txBox="1"/>
          <p:nvPr/>
        </p:nvSpPr>
        <p:spPr>
          <a:xfrm>
            <a:off x="554175" y="1545825"/>
            <a:ext cx="7556400" cy="2462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chemeClr val="lt1"/>
              </a:buClr>
              <a:buSzPts val="1400"/>
              <a:buFont typeface="Lato"/>
              <a:buChar char="●"/>
            </a:pPr>
            <a:r>
              <a:rPr lang="en-GB">
                <a:solidFill>
                  <a:srgbClr val="FFFFFF"/>
                </a:solidFill>
                <a:latin typeface="Lato"/>
                <a:ea typeface="Lato"/>
                <a:cs typeface="Lato"/>
                <a:sym typeface="Lato"/>
              </a:rPr>
              <a:t>Goal: Come to a conclusion of best lift bag from analysis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large</a:t>
            </a:r>
            <a:r>
              <a:rPr lang="en-GB">
                <a:solidFill>
                  <a:schemeClr val="lt1"/>
                </a:solidFill>
                <a:latin typeface="Lato"/>
                <a:ea typeface="Lato"/>
                <a:cs typeface="Lato"/>
                <a:sym typeface="Lato"/>
              </a:rPr>
              <a:t>r</a:t>
            </a:r>
            <a:r>
              <a:rPr lang="en-GB">
                <a:solidFill>
                  <a:schemeClr val="lt1"/>
                </a:solidFill>
                <a:latin typeface="Lato"/>
                <a:ea typeface="Lato"/>
                <a:cs typeface="Lato"/>
                <a:sym typeface="Lato"/>
              </a:rPr>
              <a:t> the L/D ratio is the less drag in the horizontal direction the </a:t>
            </a:r>
            <a:r>
              <a:rPr lang="en-GB">
                <a:solidFill>
                  <a:schemeClr val="lt1"/>
                </a:solidFill>
                <a:latin typeface="Lato"/>
                <a:ea typeface="Lato"/>
                <a:cs typeface="Lato"/>
                <a:sym typeface="Lato"/>
              </a:rPr>
              <a:t>envelope</a:t>
            </a:r>
            <a:r>
              <a:rPr lang="en-GB">
                <a:solidFill>
                  <a:schemeClr val="lt1"/>
                </a:solidFill>
                <a:latin typeface="Lato"/>
                <a:ea typeface="Lato"/>
                <a:cs typeface="Lato"/>
                <a:sym typeface="Lato"/>
              </a:rPr>
              <a:t> will experience.  (Long and short is better)</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same ratio will increase vertical drag as horizontal drag </a:t>
            </a:r>
            <a:r>
              <a:rPr lang="en-GB">
                <a:solidFill>
                  <a:schemeClr val="lt1"/>
                </a:solidFill>
                <a:latin typeface="Lato"/>
                <a:ea typeface="Lato"/>
                <a:cs typeface="Lato"/>
                <a:sym typeface="Lato"/>
              </a:rPr>
              <a:t>decreases however this is not a huge concern</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drone will not be doing much vertical movement as its hight stays constant</a:t>
            </a:r>
            <a:endParaRPr>
              <a:solidFill>
                <a:schemeClr val="lt1"/>
              </a:solidFill>
              <a:latin typeface="Lato"/>
              <a:ea typeface="Lato"/>
              <a:cs typeface="Lato"/>
              <a:sym typeface="Lato"/>
            </a:endParaRPr>
          </a:p>
          <a:p>
            <a:pPr indent="-317500" lvl="1" marL="9144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Low to the ground where the drone flies there is less vertical wind</a:t>
            </a:r>
            <a:endParaRPr>
              <a:solidFill>
                <a:schemeClr val="lt1"/>
              </a:solidFill>
              <a:latin typeface="Lato"/>
              <a:ea typeface="Lato"/>
              <a:cs typeface="Lato"/>
              <a:sym typeface="Lato"/>
            </a:endParaRPr>
          </a:p>
          <a:p>
            <a:pPr indent="-304800" lvl="2" marL="1371600" rtl="0" algn="l">
              <a:spcBef>
                <a:spcPts val="0"/>
              </a:spcBef>
              <a:spcAft>
                <a:spcPts val="0"/>
              </a:spcAft>
              <a:buClr>
                <a:schemeClr val="lt1"/>
              </a:buClr>
              <a:buSzPts val="1200"/>
              <a:buFont typeface="Lato"/>
              <a:buChar char="■"/>
            </a:pPr>
            <a:r>
              <a:rPr lang="en-GB" sz="1000">
                <a:solidFill>
                  <a:srgbClr val="DCDDDE"/>
                </a:solidFill>
              </a:rPr>
              <a:t>Sato, Kaoru. " Vertical Wind Disturbances in the Troposphere and Lower Stratosphere Observed by the MU Radar". Journal of Atmospheric Sciences 47.23 (1990)</a:t>
            </a:r>
            <a:endParaRPr sz="1200">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Sizes above the 8’ and 9’ balloon looked at in this analysis will become harder to fabricate an envelope for and where not looked at in this analysis.</a:t>
            </a:r>
            <a:endParaRPr>
              <a:solidFill>
                <a:schemeClr val="lt1"/>
              </a:solidFill>
              <a:latin typeface="Lato"/>
              <a:ea typeface="Lato"/>
              <a:cs typeface="Lato"/>
              <a:sym typeface="Lato"/>
            </a:endParaRPr>
          </a:p>
        </p:txBody>
      </p:sp>
      <p:sp>
        <p:nvSpPr>
          <p:cNvPr id="272" name="Google Shape;272;p24"/>
          <p:cNvSpPr txBox="1"/>
          <p:nvPr/>
        </p:nvSpPr>
        <p:spPr>
          <a:xfrm>
            <a:off x="727850" y="3898425"/>
            <a:ext cx="712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Lato"/>
                <a:ea typeface="Lato"/>
                <a:cs typeface="Lato"/>
                <a:sym typeface="Lato"/>
              </a:rPr>
              <a:t>Conclusion: the 9’ diameter balloon sitting in a 104”x40.27” </a:t>
            </a:r>
            <a:r>
              <a:rPr b="1" lang="en-GB">
                <a:solidFill>
                  <a:srgbClr val="FFFFFF"/>
                </a:solidFill>
                <a:latin typeface="Lato"/>
                <a:ea typeface="Lato"/>
                <a:cs typeface="Lato"/>
                <a:sym typeface="Lato"/>
              </a:rPr>
              <a:t>envelope</a:t>
            </a:r>
            <a:r>
              <a:rPr b="1" lang="en-GB">
                <a:solidFill>
                  <a:srgbClr val="FFFFFF"/>
                </a:solidFill>
                <a:latin typeface="Lato"/>
                <a:ea typeface="Lato"/>
                <a:cs typeface="Lato"/>
                <a:sym typeface="Lato"/>
              </a:rPr>
              <a:t> will be used in order to reduce drag compared to the </a:t>
            </a:r>
            <a:r>
              <a:rPr b="1" lang="en-GB">
                <a:solidFill>
                  <a:srgbClr val="FFFFFF"/>
                </a:solidFill>
                <a:latin typeface="Lato"/>
                <a:ea typeface="Lato"/>
                <a:cs typeface="Lato"/>
                <a:sym typeface="Lato"/>
              </a:rPr>
              <a:t>spherical</a:t>
            </a:r>
            <a:r>
              <a:rPr b="1" lang="en-GB">
                <a:solidFill>
                  <a:srgbClr val="FFFFFF"/>
                </a:solidFill>
                <a:latin typeface="Lato"/>
                <a:ea typeface="Lato"/>
                <a:cs typeface="Lato"/>
                <a:sym typeface="Lato"/>
              </a:rPr>
              <a:t> design.</a:t>
            </a:r>
            <a:endParaRPr b="1">
              <a:solidFill>
                <a:srgbClr val="FFFFFF"/>
              </a:solidFill>
              <a:latin typeface="Lato"/>
              <a:ea typeface="Lato"/>
              <a:cs typeface="Lato"/>
              <a:sym typeface="Lato"/>
            </a:endParaRPr>
          </a:p>
        </p:txBody>
      </p:sp>
      <p:sp>
        <p:nvSpPr>
          <p:cNvPr id="273" name="Google Shape;273;p24"/>
          <p:cNvSpPr txBox="1"/>
          <p:nvPr/>
        </p:nvSpPr>
        <p:spPr>
          <a:xfrm>
            <a:off x="203350" y="35950"/>
            <a:ext cx="6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1.2.0</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2.2.0</a:t>
            </a:r>
            <a:endParaRPr>
              <a:solidFill>
                <a:schemeClr val="lt1"/>
              </a:solidFill>
              <a:latin typeface="Lato"/>
              <a:ea typeface="Lato"/>
              <a:cs typeface="Lato"/>
              <a:sym typeface="Lato"/>
            </a:endParaRPr>
          </a:p>
        </p:txBody>
      </p:sp>
      <p:sp>
        <p:nvSpPr>
          <p:cNvPr id="274" name="Google Shape;274;p24"/>
          <p:cNvSpPr txBox="1"/>
          <p:nvPr>
            <p:ph type="title"/>
          </p:nvPr>
        </p:nvSpPr>
        <p:spPr>
          <a:xfrm>
            <a:off x="1083075" y="321550"/>
            <a:ext cx="7275600" cy="594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Drag Analysis Conclusion</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8" name="Shape 278"/>
        <p:cNvGrpSpPr/>
        <p:nvPr/>
      </p:nvGrpSpPr>
      <p:grpSpPr>
        <a:xfrm>
          <a:off x="0" y="0"/>
          <a:ext cx="0" cy="0"/>
          <a:chOff x="0" y="0"/>
          <a:chExt cx="0" cy="0"/>
        </a:xfrm>
      </p:grpSpPr>
      <p:sp>
        <p:nvSpPr>
          <p:cNvPr id="279" name="Google Shape;279;p25"/>
          <p:cNvSpPr txBox="1"/>
          <p:nvPr>
            <p:ph type="title"/>
          </p:nvPr>
        </p:nvSpPr>
        <p:spPr>
          <a:xfrm>
            <a:off x="1037600" y="990475"/>
            <a:ext cx="7038900" cy="486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400">
                <a:solidFill>
                  <a:srgbClr val="FFFFFF"/>
                </a:solidFill>
                <a:latin typeface="Lato"/>
                <a:ea typeface="Lato"/>
                <a:cs typeface="Lato"/>
                <a:sym typeface="Lato"/>
              </a:rPr>
              <a:t>Goal: Update CAD to match new envelope design</a:t>
            </a:r>
            <a:endParaRPr sz="1400">
              <a:solidFill>
                <a:srgbClr val="FFFFFF"/>
              </a:solidFill>
              <a:latin typeface="Lato"/>
              <a:ea typeface="Lato"/>
              <a:cs typeface="Lato"/>
              <a:sym typeface="Lato"/>
            </a:endParaRPr>
          </a:p>
        </p:txBody>
      </p:sp>
      <p:sp>
        <p:nvSpPr>
          <p:cNvPr id="280" name="Google Shape;280;p25"/>
          <p:cNvSpPr txBox="1"/>
          <p:nvPr/>
        </p:nvSpPr>
        <p:spPr>
          <a:xfrm>
            <a:off x="1037600" y="1267963"/>
            <a:ext cx="601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CAD was updated to be 108”x 40.27”</a:t>
            </a:r>
            <a:endParaRPr>
              <a:solidFill>
                <a:srgbClr val="FFFFFF"/>
              </a:solidFill>
              <a:latin typeface="Lato"/>
              <a:ea typeface="Lato"/>
              <a:cs typeface="Lato"/>
              <a:sym typeface="Lato"/>
            </a:endParaRPr>
          </a:p>
        </p:txBody>
      </p:sp>
      <p:sp>
        <p:nvSpPr>
          <p:cNvPr id="281" name="Google Shape;281;p25"/>
          <p:cNvSpPr txBox="1"/>
          <p:nvPr/>
        </p:nvSpPr>
        <p:spPr>
          <a:xfrm>
            <a:off x="906300" y="1552025"/>
            <a:ext cx="5687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Gondola and Servo </a:t>
            </a:r>
            <a:r>
              <a:rPr lang="en-GB">
                <a:solidFill>
                  <a:srgbClr val="FFFFFF"/>
                </a:solidFill>
                <a:latin typeface="Lato"/>
                <a:ea typeface="Lato"/>
                <a:cs typeface="Lato"/>
                <a:sym typeface="Lato"/>
              </a:rPr>
              <a:t>brackets</a:t>
            </a:r>
            <a:r>
              <a:rPr lang="en-GB">
                <a:solidFill>
                  <a:srgbClr val="FFFFFF"/>
                </a:solidFill>
                <a:latin typeface="Lato"/>
                <a:ea typeface="Lato"/>
                <a:cs typeface="Lato"/>
                <a:sym typeface="Lato"/>
              </a:rPr>
              <a:t> where updated to fit the new </a:t>
            </a:r>
            <a:r>
              <a:rPr lang="en-GB">
                <a:solidFill>
                  <a:srgbClr val="FFFFFF"/>
                </a:solidFill>
                <a:latin typeface="Lato"/>
                <a:ea typeface="Lato"/>
                <a:cs typeface="Lato"/>
                <a:sym typeface="Lato"/>
              </a:rPr>
              <a:t>envelopes</a:t>
            </a:r>
            <a:endParaRPr>
              <a:solidFill>
                <a:srgbClr val="FFFFFF"/>
              </a:solidFill>
              <a:latin typeface="Lato"/>
              <a:ea typeface="Lato"/>
              <a:cs typeface="Lato"/>
              <a:sym typeface="Lato"/>
            </a:endParaRPr>
          </a:p>
        </p:txBody>
      </p:sp>
      <p:pic>
        <p:nvPicPr>
          <p:cNvPr id="282" name="Google Shape;282;p25"/>
          <p:cNvPicPr preferRelativeResize="0"/>
          <p:nvPr/>
        </p:nvPicPr>
        <p:blipFill>
          <a:blip r:embed="rId3">
            <a:alphaModFix/>
          </a:blip>
          <a:stretch>
            <a:fillRect/>
          </a:stretch>
        </p:blipFill>
        <p:spPr>
          <a:xfrm>
            <a:off x="1037600" y="1910625"/>
            <a:ext cx="6681401" cy="2671125"/>
          </a:xfrm>
          <a:prstGeom prst="rect">
            <a:avLst/>
          </a:prstGeom>
          <a:noFill/>
          <a:ln>
            <a:noFill/>
          </a:ln>
        </p:spPr>
      </p:pic>
      <p:cxnSp>
        <p:nvCxnSpPr>
          <p:cNvPr id="283" name="Google Shape;283;p25"/>
          <p:cNvCxnSpPr/>
          <p:nvPr/>
        </p:nvCxnSpPr>
        <p:spPr>
          <a:xfrm>
            <a:off x="4473400" y="2951625"/>
            <a:ext cx="2613300" cy="20100"/>
          </a:xfrm>
          <a:prstGeom prst="straightConnector1">
            <a:avLst/>
          </a:prstGeom>
          <a:noFill/>
          <a:ln cap="flat" cmpd="sng" w="9525">
            <a:solidFill>
              <a:srgbClr val="00FF00"/>
            </a:solidFill>
            <a:prstDash val="solid"/>
            <a:round/>
            <a:headEnd len="med" w="med" type="none"/>
            <a:tailEnd len="med" w="med" type="none"/>
          </a:ln>
        </p:spPr>
      </p:cxnSp>
      <p:cxnSp>
        <p:nvCxnSpPr>
          <p:cNvPr id="284" name="Google Shape;284;p25"/>
          <p:cNvCxnSpPr/>
          <p:nvPr/>
        </p:nvCxnSpPr>
        <p:spPr>
          <a:xfrm>
            <a:off x="4452251" y="1944250"/>
            <a:ext cx="14400" cy="1014000"/>
          </a:xfrm>
          <a:prstGeom prst="straightConnector1">
            <a:avLst/>
          </a:prstGeom>
          <a:noFill/>
          <a:ln cap="flat" cmpd="sng" w="9525">
            <a:solidFill>
              <a:srgbClr val="00FF00"/>
            </a:solidFill>
            <a:prstDash val="solid"/>
            <a:round/>
            <a:headEnd len="med" w="med" type="none"/>
            <a:tailEnd len="med" w="med" type="none"/>
          </a:ln>
        </p:spPr>
      </p:cxnSp>
      <p:sp>
        <p:nvSpPr>
          <p:cNvPr id="285" name="Google Shape;285;p25"/>
          <p:cNvSpPr txBox="1"/>
          <p:nvPr/>
        </p:nvSpPr>
        <p:spPr>
          <a:xfrm>
            <a:off x="4452250" y="1976725"/>
            <a:ext cx="8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20.133”</a:t>
            </a:r>
            <a:endParaRPr>
              <a:latin typeface="Lato"/>
              <a:ea typeface="Lato"/>
              <a:cs typeface="Lato"/>
              <a:sym typeface="Lato"/>
            </a:endParaRPr>
          </a:p>
        </p:txBody>
      </p:sp>
      <p:sp>
        <p:nvSpPr>
          <p:cNvPr id="286" name="Google Shape;286;p25"/>
          <p:cNvSpPr txBox="1"/>
          <p:nvPr/>
        </p:nvSpPr>
        <p:spPr>
          <a:xfrm>
            <a:off x="5374300" y="2975450"/>
            <a:ext cx="9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54”</a:t>
            </a:r>
            <a:endParaRPr>
              <a:latin typeface="Lato"/>
              <a:ea typeface="Lato"/>
              <a:cs typeface="Lato"/>
              <a:sym typeface="Lato"/>
            </a:endParaRPr>
          </a:p>
        </p:txBody>
      </p:sp>
      <p:sp>
        <p:nvSpPr>
          <p:cNvPr id="287" name="Google Shape;287;p25"/>
          <p:cNvSpPr txBox="1"/>
          <p:nvPr/>
        </p:nvSpPr>
        <p:spPr>
          <a:xfrm>
            <a:off x="1037600" y="4613050"/>
            <a:ext cx="518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New CAD </a:t>
            </a:r>
            <a:r>
              <a:rPr lang="en-GB">
                <a:solidFill>
                  <a:srgbClr val="FFFFFF"/>
                </a:solidFill>
                <a:latin typeface="Lato"/>
                <a:ea typeface="Lato"/>
                <a:cs typeface="Lato"/>
                <a:sym typeface="Lato"/>
              </a:rPr>
              <a:t>model</a:t>
            </a:r>
            <a:r>
              <a:rPr lang="en-GB">
                <a:solidFill>
                  <a:srgbClr val="FFFFFF"/>
                </a:solidFill>
                <a:latin typeface="Lato"/>
                <a:ea typeface="Lato"/>
                <a:cs typeface="Lato"/>
                <a:sym typeface="Lato"/>
              </a:rPr>
              <a:t> good to be imported to simulation</a:t>
            </a:r>
            <a:endParaRPr>
              <a:solidFill>
                <a:srgbClr val="FFFFFF"/>
              </a:solidFill>
              <a:latin typeface="Lato"/>
              <a:ea typeface="Lato"/>
              <a:cs typeface="Lato"/>
              <a:sym typeface="Lato"/>
            </a:endParaRPr>
          </a:p>
        </p:txBody>
      </p:sp>
      <p:sp>
        <p:nvSpPr>
          <p:cNvPr id="288" name="Google Shape;288;p25"/>
          <p:cNvSpPr txBox="1"/>
          <p:nvPr/>
        </p:nvSpPr>
        <p:spPr>
          <a:xfrm>
            <a:off x="203350" y="35950"/>
            <a:ext cx="6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1.2.0</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2.2.0</a:t>
            </a:r>
            <a:endParaRPr>
              <a:solidFill>
                <a:schemeClr val="lt1"/>
              </a:solidFill>
              <a:latin typeface="Lato"/>
              <a:ea typeface="Lato"/>
              <a:cs typeface="Lato"/>
              <a:sym typeface="Lato"/>
            </a:endParaRPr>
          </a:p>
        </p:txBody>
      </p:sp>
      <p:sp>
        <p:nvSpPr>
          <p:cNvPr id="289" name="Google Shape;289;p25"/>
          <p:cNvSpPr txBox="1"/>
          <p:nvPr>
            <p:ph type="title"/>
          </p:nvPr>
        </p:nvSpPr>
        <p:spPr>
          <a:xfrm>
            <a:off x="1083075" y="321550"/>
            <a:ext cx="7275600" cy="594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Updated CAD to Match New E</a:t>
            </a:r>
            <a:r>
              <a:rPr lang="en-GB">
                <a:solidFill>
                  <a:srgbClr val="FFFFFF"/>
                </a:solidFill>
              </a:rPr>
              <a:t>nvelope</a:t>
            </a:r>
            <a:r>
              <a:rPr lang="en-GB">
                <a:solidFill>
                  <a:srgbClr val="FFFFFF"/>
                </a:solidFill>
              </a:rPr>
              <a:t> Design</a:t>
            </a:r>
            <a:endParaRPr>
              <a:solidFill>
                <a:srgbClr val="FFFFFF"/>
              </a:solidFill>
            </a:endParaRPr>
          </a:p>
        </p:txBody>
      </p:sp>
      <p:cxnSp>
        <p:nvCxnSpPr>
          <p:cNvPr id="290" name="Google Shape;290;p25"/>
          <p:cNvCxnSpPr/>
          <p:nvPr/>
        </p:nvCxnSpPr>
        <p:spPr>
          <a:xfrm flipH="1">
            <a:off x="3180125" y="2965075"/>
            <a:ext cx="1284300" cy="927900"/>
          </a:xfrm>
          <a:prstGeom prst="straightConnector1">
            <a:avLst/>
          </a:prstGeom>
          <a:noFill/>
          <a:ln cap="flat" cmpd="sng" w="19050">
            <a:solidFill>
              <a:srgbClr val="00FF00"/>
            </a:solidFill>
            <a:prstDash val="dot"/>
            <a:round/>
            <a:headEnd len="med" w="med" type="none"/>
            <a:tailEnd len="med" w="med" type="none"/>
          </a:ln>
        </p:spPr>
      </p:cxnSp>
      <p:sp>
        <p:nvSpPr>
          <p:cNvPr id="291" name="Google Shape;291;p25"/>
          <p:cNvSpPr txBox="1"/>
          <p:nvPr/>
        </p:nvSpPr>
        <p:spPr>
          <a:xfrm>
            <a:off x="3316900" y="3204050"/>
            <a:ext cx="9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54”</a:t>
            </a:r>
            <a:endParaRPr>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Translational Force Definitions for Controls</a:t>
            </a:r>
            <a:endParaRPr/>
          </a:p>
        </p:txBody>
      </p:sp>
      <p:sp>
        <p:nvSpPr>
          <p:cNvPr id="297" name="Google Shape;297;p26"/>
          <p:cNvSpPr txBox="1"/>
          <p:nvPr>
            <p:ph idx="1" type="body"/>
          </p:nvPr>
        </p:nvSpPr>
        <p:spPr>
          <a:xfrm>
            <a:off x="1297500" y="1567550"/>
            <a:ext cx="19701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Goal: Use a force diagram to show force definitions for use in controls</a:t>
            </a:r>
            <a:endParaRPr/>
          </a:p>
          <a:p>
            <a:pPr indent="0" lvl="0" marL="0" rtl="0" algn="l">
              <a:spcBef>
                <a:spcPts val="1200"/>
              </a:spcBef>
              <a:spcAft>
                <a:spcPts val="0"/>
              </a:spcAft>
              <a:buNone/>
            </a:pPr>
            <a:r>
              <a:rPr lang="en-GB"/>
              <a:t>Prop forces, drag, </a:t>
            </a:r>
            <a:r>
              <a:rPr lang="en-GB"/>
              <a:t>buoyancy</a:t>
            </a:r>
            <a:r>
              <a:rPr lang="en-GB"/>
              <a:t>, and gravity are main forces. </a:t>
            </a:r>
            <a:endParaRPr/>
          </a:p>
          <a:p>
            <a:pPr indent="0" lvl="0" marL="0" rtl="0" algn="l">
              <a:spcBef>
                <a:spcPts val="1200"/>
              </a:spcBef>
              <a:spcAft>
                <a:spcPts val="1200"/>
              </a:spcAft>
              <a:buNone/>
            </a:pPr>
            <a:r>
              <a:rPr lang="en-GB"/>
              <a:t>Conclusion: Forces defined well enough for starting state space model</a:t>
            </a:r>
            <a:endParaRPr/>
          </a:p>
        </p:txBody>
      </p:sp>
      <p:pic>
        <p:nvPicPr>
          <p:cNvPr id="298" name="Google Shape;298;p26"/>
          <p:cNvPicPr preferRelativeResize="0"/>
          <p:nvPr/>
        </p:nvPicPr>
        <p:blipFill>
          <a:blip r:embed="rId3">
            <a:alphaModFix/>
          </a:blip>
          <a:stretch>
            <a:fillRect/>
          </a:stretch>
        </p:blipFill>
        <p:spPr>
          <a:xfrm>
            <a:off x="3267525" y="1156399"/>
            <a:ext cx="5457601" cy="2962549"/>
          </a:xfrm>
          <a:prstGeom prst="rect">
            <a:avLst/>
          </a:prstGeom>
          <a:noFill/>
          <a:ln>
            <a:noFill/>
          </a:ln>
        </p:spPr>
      </p:pic>
      <p:sp>
        <p:nvSpPr>
          <p:cNvPr id="299" name="Google Shape;299;p26"/>
          <p:cNvSpPr txBox="1"/>
          <p:nvPr/>
        </p:nvSpPr>
        <p:spPr>
          <a:xfrm>
            <a:off x="3267600" y="4258275"/>
            <a:ext cx="5457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 Force diagram for drone. V1</a:t>
            </a:r>
            <a:endParaRPr>
              <a:solidFill>
                <a:srgbClr val="FFFFFF"/>
              </a:solidFill>
              <a:latin typeface="Lato"/>
              <a:ea typeface="Lato"/>
              <a:cs typeface="Lato"/>
              <a:sym typeface="Lato"/>
            </a:endParaRPr>
          </a:p>
          <a:p>
            <a:pPr indent="0" lvl="0" marL="0" rtl="0" algn="ctr">
              <a:spcBef>
                <a:spcPts val="0"/>
              </a:spcBef>
              <a:spcAft>
                <a:spcPts val="0"/>
              </a:spcAft>
              <a:buNone/>
            </a:pPr>
            <a:r>
              <a:rPr lang="en-GB">
                <a:solidFill>
                  <a:srgbClr val="FFFFFF"/>
                </a:solidFill>
                <a:latin typeface="Lato"/>
                <a:ea typeface="Lato"/>
                <a:cs typeface="Lato"/>
                <a:sym typeface="Lato"/>
              </a:rPr>
              <a:t>Only showing forces, not moments.</a:t>
            </a:r>
            <a:endParaRPr>
              <a:solidFill>
                <a:srgbClr val="FFFFFF"/>
              </a:solidFill>
              <a:latin typeface="Lato"/>
              <a:ea typeface="Lato"/>
              <a:cs typeface="Lato"/>
              <a:sym typeface="Lato"/>
            </a:endParaRPr>
          </a:p>
        </p:txBody>
      </p:sp>
      <p:sp>
        <p:nvSpPr>
          <p:cNvPr id="300" name="Google Shape;300;p26"/>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4.0.0</a:t>
            </a:r>
            <a:endParaRPr>
              <a:solidFill>
                <a:schemeClr val="lt1"/>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7"/>
          <p:cNvSpPr txBox="1"/>
          <p:nvPr>
            <p:ph type="title"/>
          </p:nvPr>
        </p:nvSpPr>
        <p:spPr>
          <a:xfrm>
            <a:off x="1297500" y="393750"/>
            <a:ext cx="5819100" cy="9141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Derivation of Translational Force Equations</a:t>
            </a:r>
            <a:endParaRPr>
              <a:solidFill>
                <a:srgbClr val="FFFFFF"/>
              </a:solidFill>
            </a:endParaRPr>
          </a:p>
        </p:txBody>
      </p:sp>
      <p:sp>
        <p:nvSpPr>
          <p:cNvPr id="306" name="Google Shape;306;p27"/>
          <p:cNvSpPr txBox="1"/>
          <p:nvPr>
            <p:ph idx="1" type="body"/>
          </p:nvPr>
        </p:nvSpPr>
        <p:spPr>
          <a:xfrm>
            <a:off x="1201475" y="1167175"/>
            <a:ext cx="6726000" cy="2453100"/>
          </a:xfrm>
          <a:prstGeom prst="rect">
            <a:avLst/>
          </a:prstGeom>
        </p:spPr>
        <p:txBody>
          <a:bodyPr anchorCtr="0" anchor="t" bIns="91425" lIns="91425" spcFirstLastPara="1" rIns="91425" wrap="square" tIns="91425">
            <a:normAutofit fontScale="85000" lnSpcReduction="20000"/>
          </a:bodyPr>
          <a:lstStyle/>
          <a:p>
            <a:pPr indent="-311467" lvl="0" marL="457200" rtl="0" algn="l">
              <a:spcBef>
                <a:spcPts val="0"/>
              </a:spcBef>
              <a:spcAft>
                <a:spcPts val="0"/>
              </a:spcAft>
              <a:buSzPct val="100000"/>
              <a:buChar char="●"/>
            </a:pPr>
            <a:r>
              <a:rPr lang="en-GB" sz="1535"/>
              <a:t>Goal: Set up force equations  in order to set up controls</a:t>
            </a:r>
            <a:endParaRPr sz="1535"/>
          </a:p>
          <a:p>
            <a:pPr indent="-311467" lvl="0" marL="457200" rtl="0" algn="l">
              <a:spcBef>
                <a:spcPts val="0"/>
              </a:spcBef>
              <a:spcAft>
                <a:spcPts val="0"/>
              </a:spcAft>
              <a:buSzPct val="100000"/>
              <a:buChar char="●"/>
            </a:pPr>
            <a:r>
              <a:rPr lang="en-GB" sz="1535"/>
              <a:t>NED is north east down </a:t>
            </a:r>
            <a:r>
              <a:rPr lang="en-GB" sz="1535"/>
              <a:t>coordinate</a:t>
            </a:r>
            <a:r>
              <a:rPr lang="en-GB" sz="1535"/>
              <a:t> system</a:t>
            </a:r>
            <a:endParaRPr sz="1535"/>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298767" lvl="0" marL="457200" rtl="0" algn="l">
              <a:spcBef>
                <a:spcPts val="1200"/>
              </a:spcBef>
              <a:spcAft>
                <a:spcPts val="0"/>
              </a:spcAft>
              <a:buSzPct val="100000"/>
              <a:buChar char="●"/>
            </a:pPr>
            <a:r>
              <a:t/>
            </a:r>
            <a:endParaRPr/>
          </a:p>
          <a:p>
            <a:pPr indent="0" lvl="0" marL="0" rtl="0" algn="l">
              <a:spcBef>
                <a:spcPts val="1200"/>
              </a:spcBef>
              <a:spcAft>
                <a:spcPts val="1200"/>
              </a:spcAft>
              <a:buNone/>
            </a:pPr>
            <a:r>
              <a:t/>
            </a:r>
            <a:endParaRPr/>
          </a:p>
        </p:txBody>
      </p:sp>
      <p:sp>
        <p:nvSpPr>
          <p:cNvPr id="307" name="Google Shape;307;p27"/>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4.0.0</a:t>
            </a:r>
            <a:endParaRPr>
              <a:solidFill>
                <a:schemeClr val="lt1"/>
              </a:solidFill>
              <a:latin typeface="Lato"/>
              <a:ea typeface="Lato"/>
              <a:cs typeface="Lato"/>
              <a:sym typeface="Lato"/>
            </a:endParaRPr>
          </a:p>
        </p:txBody>
      </p:sp>
      <p:pic>
        <p:nvPicPr>
          <p:cNvPr id="308" name="Google Shape;308;p27"/>
          <p:cNvPicPr preferRelativeResize="0"/>
          <p:nvPr/>
        </p:nvPicPr>
        <p:blipFill rotWithShape="1">
          <a:blip r:embed="rId3">
            <a:alphaModFix/>
          </a:blip>
          <a:srcRect b="29615" l="14189" r="13304" t="31923"/>
          <a:stretch/>
        </p:blipFill>
        <p:spPr>
          <a:xfrm>
            <a:off x="1257000" y="1734975"/>
            <a:ext cx="6629976" cy="1978250"/>
          </a:xfrm>
          <a:prstGeom prst="rect">
            <a:avLst/>
          </a:prstGeom>
          <a:noFill/>
          <a:ln>
            <a:noFill/>
          </a:ln>
        </p:spPr>
      </p:pic>
      <p:sp>
        <p:nvSpPr>
          <p:cNvPr id="309" name="Google Shape;309;p27"/>
          <p:cNvSpPr txBox="1"/>
          <p:nvPr/>
        </p:nvSpPr>
        <p:spPr>
          <a:xfrm>
            <a:off x="1297500" y="3897175"/>
            <a:ext cx="5819100" cy="8451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Conclusion: Redefined force equations are ready to be put into differential forms, however, there are dependencies on Pitch, Yaw, and Roll</a:t>
            </a:r>
            <a:endParaRPr>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3" name="Shape 313"/>
        <p:cNvGrpSpPr/>
        <p:nvPr/>
      </p:nvGrpSpPr>
      <p:grpSpPr>
        <a:xfrm>
          <a:off x="0" y="0"/>
          <a:ext cx="0" cy="0"/>
          <a:chOff x="0" y="0"/>
          <a:chExt cx="0" cy="0"/>
        </a:xfrm>
      </p:grpSpPr>
      <p:sp>
        <p:nvSpPr>
          <p:cNvPr id="314" name="Google Shape;314;p28"/>
          <p:cNvSpPr txBox="1"/>
          <p:nvPr>
            <p:ph type="title"/>
          </p:nvPr>
        </p:nvSpPr>
        <p:spPr>
          <a:xfrm>
            <a:off x="1297500" y="393750"/>
            <a:ext cx="58191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State Space Form Outputs (NED)</a:t>
            </a:r>
            <a:endParaRPr>
              <a:solidFill>
                <a:srgbClr val="FFFFFF"/>
              </a:solidFill>
            </a:endParaRPr>
          </a:p>
        </p:txBody>
      </p:sp>
      <p:sp>
        <p:nvSpPr>
          <p:cNvPr id="315" name="Google Shape;315;p28"/>
          <p:cNvSpPr txBox="1"/>
          <p:nvPr>
            <p:ph idx="1" type="body"/>
          </p:nvPr>
        </p:nvSpPr>
        <p:spPr>
          <a:xfrm>
            <a:off x="1201475" y="1167175"/>
            <a:ext cx="6726000" cy="3311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Goal: Define outputs for use in state space form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Conclusion: </a:t>
            </a:r>
            <a:r>
              <a:rPr lang="en-GB"/>
              <a:t>Currently, states vector is equal to the output vector, and may</a:t>
            </a:r>
            <a:r>
              <a:rPr lang="en-GB"/>
              <a:t> have more outputs than needed, since we are controlling positions, but they can be removed later and might be helpful for simulation. </a:t>
            </a:r>
            <a:endParaRPr/>
          </a:p>
        </p:txBody>
      </p:sp>
      <p:sp>
        <p:nvSpPr>
          <p:cNvPr id="316" name="Google Shape;316;p28"/>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4.0.0</a:t>
            </a:r>
            <a:endParaRPr>
              <a:solidFill>
                <a:schemeClr val="lt1"/>
              </a:solidFill>
              <a:latin typeface="Lato"/>
              <a:ea typeface="Lato"/>
              <a:cs typeface="Lato"/>
              <a:sym typeface="Lato"/>
            </a:endParaRPr>
          </a:p>
        </p:txBody>
      </p:sp>
      <p:pic>
        <p:nvPicPr>
          <p:cNvPr id="317" name="Google Shape;317;p28"/>
          <p:cNvPicPr preferRelativeResize="0"/>
          <p:nvPr/>
        </p:nvPicPr>
        <p:blipFill rotWithShape="1">
          <a:blip r:embed="rId3">
            <a:alphaModFix/>
          </a:blip>
          <a:srcRect b="45772" l="31746" r="29095" t="22688"/>
          <a:stretch/>
        </p:blipFill>
        <p:spPr>
          <a:xfrm>
            <a:off x="2774138" y="1760663"/>
            <a:ext cx="3580675" cy="1622176"/>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29"/>
          <p:cNvSpPr txBox="1"/>
          <p:nvPr>
            <p:ph type="title"/>
          </p:nvPr>
        </p:nvSpPr>
        <p:spPr>
          <a:xfrm>
            <a:off x="1297500" y="393750"/>
            <a:ext cx="5819100" cy="9141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State Space Form Linearization of Drag</a:t>
            </a:r>
            <a:endParaRPr>
              <a:solidFill>
                <a:srgbClr val="FFFFFF"/>
              </a:solidFill>
            </a:endParaRPr>
          </a:p>
        </p:txBody>
      </p:sp>
      <p:sp>
        <p:nvSpPr>
          <p:cNvPr id="323" name="Google Shape;323;p29"/>
          <p:cNvSpPr txBox="1"/>
          <p:nvPr>
            <p:ph idx="1" type="body"/>
          </p:nvPr>
        </p:nvSpPr>
        <p:spPr>
          <a:xfrm>
            <a:off x="1201475" y="1167175"/>
            <a:ext cx="3370500" cy="37554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Goal: Define drag for state space form</a:t>
            </a:r>
            <a:endParaRPr/>
          </a:p>
          <a:p>
            <a:pPr indent="-311150" lvl="0" marL="457200" rtl="0" algn="l">
              <a:spcBef>
                <a:spcPts val="0"/>
              </a:spcBef>
              <a:spcAft>
                <a:spcPts val="0"/>
              </a:spcAft>
              <a:buSzPts val="1300"/>
              <a:buChar char="●"/>
            </a:pPr>
            <a:r>
              <a:rPr lang="en-GB"/>
              <a:t>Need to linearize drag equation</a:t>
            </a:r>
            <a:endParaRPr/>
          </a:p>
          <a:p>
            <a:pPr indent="-311150" lvl="0" marL="457200" rtl="0" algn="l">
              <a:spcBef>
                <a:spcPts val="0"/>
              </a:spcBef>
              <a:spcAft>
                <a:spcPts val="0"/>
              </a:spcAft>
              <a:buSzPts val="1300"/>
              <a:buChar char="●"/>
            </a:pPr>
            <a:r>
              <a:rPr lang="en-GB"/>
              <a:t>Most important points are at zero speed and max speed, 20mph</a:t>
            </a:r>
            <a:endParaRPr/>
          </a:p>
          <a:p>
            <a:pPr indent="-311150" lvl="0" marL="457200" rtl="0" algn="l">
              <a:spcBef>
                <a:spcPts val="0"/>
              </a:spcBef>
              <a:spcAft>
                <a:spcPts val="0"/>
              </a:spcAft>
              <a:buSzPts val="1300"/>
              <a:buChar char="●"/>
            </a:pPr>
            <a:r>
              <a:rPr lang="en-GB"/>
              <a:t>Multiply velocity by a factor of 20mph in order to linearize velocity squared</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GB"/>
              <a:t>Conclusion: Linearization is sufficient for now. In this model it assumes no wind, so we will need to add a wind model to the inputs in the future.</a:t>
            </a:r>
            <a:endParaRPr/>
          </a:p>
        </p:txBody>
      </p:sp>
      <p:sp>
        <p:nvSpPr>
          <p:cNvPr id="324" name="Google Shape;324;p29"/>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4.0.0</a:t>
            </a:r>
            <a:endParaRPr>
              <a:solidFill>
                <a:schemeClr val="lt1"/>
              </a:solidFill>
              <a:latin typeface="Lato"/>
              <a:ea typeface="Lato"/>
              <a:cs typeface="Lato"/>
              <a:sym typeface="Lato"/>
            </a:endParaRPr>
          </a:p>
        </p:txBody>
      </p:sp>
      <p:pic>
        <p:nvPicPr>
          <p:cNvPr id="325" name="Google Shape;325;p29"/>
          <p:cNvPicPr preferRelativeResize="0"/>
          <p:nvPr/>
        </p:nvPicPr>
        <p:blipFill>
          <a:blip r:embed="rId3">
            <a:alphaModFix/>
          </a:blip>
          <a:stretch>
            <a:fillRect/>
          </a:stretch>
        </p:blipFill>
        <p:spPr>
          <a:xfrm>
            <a:off x="4572000" y="1167175"/>
            <a:ext cx="3533124" cy="2649849"/>
          </a:xfrm>
          <a:prstGeom prst="rect">
            <a:avLst/>
          </a:prstGeom>
          <a:noFill/>
          <a:ln>
            <a:noFill/>
          </a:ln>
        </p:spPr>
      </p:pic>
      <p:sp>
        <p:nvSpPr>
          <p:cNvPr id="326" name="Google Shape;326;p29"/>
          <p:cNvSpPr txBox="1"/>
          <p:nvPr/>
        </p:nvSpPr>
        <p:spPr>
          <a:xfrm>
            <a:off x="4572000" y="4014075"/>
            <a:ext cx="35331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 Linearized plot for drag force. V1</a:t>
            </a:r>
            <a:endParaRPr>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30"/>
          <p:cNvSpPr txBox="1"/>
          <p:nvPr>
            <p:ph type="title"/>
          </p:nvPr>
        </p:nvSpPr>
        <p:spPr>
          <a:xfrm>
            <a:off x="1297500" y="393750"/>
            <a:ext cx="58191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State Space Form Inputs  (NED)</a:t>
            </a:r>
            <a:endParaRPr>
              <a:solidFill>
                <a:srgbClr val="FFFFFF"/>
              </a:solidFill>
            </a:endParaRPr>
          </a:p>
        </p:txBody>
      </p:sp>
      <p:sp>
        <p:nvSpPr>
          <p:cNvPr id="332" name="Google Shape;332;p30"/>
          <p:cNvSpPr txBox="1"/>
          <p:nvPr>
            <p:ph idx="1" type="body"/>
          </p:nvPr>
        </p:nvSpPr>
        <p:spPr>
          <a:xfrm>
            <a:off x="1201475" y="1167175"/>
            <a:ext cx="6726000" cy="34026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Goal: </a:t>
            </a:r>
            <a:r>
              <a:rPr lang="en-GB"/>
              <a:t>Define inputs for use in state space form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FL refers front left motor, FR front right, BL back left, and BR back right</a:t>
            </a:r>
            <a:endParaRPr/>
          </a:p>
          <a:p>
            <a:pPr indent="-311150" lvl="0" marL="457200" rtl="0" algn="l">
              <a:spcBef>
                <a:spcPts val="0"/>
              </a:spcBef>
              <a:spcAft>
                <a:spcPts val="0"/>
              </a:spcAft>
              <a:buSzPts val="1300"/>
              <a:buChar char="●"/>
            </a:pPr>
            <a:r>
              <a:rPr lang="en-GB"/>
              <a:t>Conclusion: All inputs here affect the position of the system. Thrust for each of the motors is a function of Throttle, Motor Angle, Pitch, Yaw, and Roll. Sufficient to start State Space Design. </a:t>
            </a:r>
            <a:endParaRPr/>
          </a:p>
        </p:txBody>
      </p:sp>
      <p:sp>
        <p:nvSpPr>
          <p:cNvPr id="333" name="Google Shape;333;p30"/>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4.0.0</a:t>
            </a:r>
            <a:endParaRPr>
              <a:solidFill>
                <a:schemeClr val="lt1"/>
              </a:solidFill>
              <a:latin typeface="Lato"/>
              <a:ea typeface="Lato"/>
              <a:cs typeface="Lato"/>
              <a:sym typeface="Lato"/>
            </a:endParaRPr>
          </a:p>
        </p:txBody>
      </p:sp>
      <p:pic>
        <p:nvPicPr>
          <p:cNvPr id="334" name="Google Shape;334;p30"/>
          <p:cNvPicPr preferRelativeResize="0"/>
          <p:nvPr/>
        </p:nvPicPr>
        <p:blipFill rotWithShape="1">
          <a:blip r:embed="rId3">
            <a:alphaModFix/>
          </a:blip>
          <a:srcRect b="11152" l="36361" r="33640" t="55385"/>
          <a:stretch/>
        </p:blipFill>
        <p:spPr>
          <a:xfrm>
            <a:off x="3192925" y="1711200"/>
            <a:ext cx="2743099" cy="1721099"/>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31"/>
          <p:cNvSpPr txBox="1"/>
          <p:nvPr>
            <p:ph type="title"/>
          </p:nvPr>
        </p:nvSpPr>
        <p:spPr>
          <a:xfrm>
            <a:off x="1297500" y="393750"/>
            <a:ext cx="58191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Plant Definition for Controls</a:t>
            </a:r>
            <a:r>
              <a:rPr lang="en-GB">
                <a:solidFill>
                  <a:srgbClr val="FFFFFF"/>
                </a:solidFill>
              </a:rPr>
              <a:t> (NED)</a:t>
            </a:r>
            <a:endParaRPr>
              <a:solidFill>
                <a:srgbClr val="FFFFFF"/>
              </a:solidFill>
            </a:endParaRPr>
          </a:p>
        </p:txBody>
      </p:sp>
      <p:sp>
        <p:nvSpPr>
          <p:cNvPr id="340" name="Google Shape;340;p31"/>
          <p:cNvSpPr txBox="1"/>
          <p:nvPr>
            <p:ph idx="1" type="body"/>
          </p:nvPr>
        </p:nvSpPr>
        <p:spPr>
          <a:xfrm>
            <a:off x="1201475" y="1167175"/>
            <a:ext cx="6726000" cy="1938600"/>
          </a:xfrm>
          <a:prstGeom prst="rect">
            <a:avLst/>
          </a:prstGeom>
        </p:spPr>
        <p:txBody>
          <a:bodyPr anchorCtr="0" anchor="t" bIns="91425" lIns="91425" spcFirstLastPara="1" rIns="91425" wrap="square" tIns="91425">
            <a:normAutofit fontScale="40000" lnSpcReduction="20000"/>
          </a:bodyPr>
          <a:lstStyle/>
          <a:p>
            <a:pPr indent="-313027" lvl="0" marL="457200" rtl="0" algn="l">
              <a:spcBef>
                <a:spcPts val="0"/>
              </a:spcBef>
              <a:spcAft>
                <a:spcPts val="0"/>
              </a:spcAft>
              <a:buSzPct val="100000"/>
              <a:buChar char="●"/>
            </a:pPr>
            <a:r>
              <a:rPr lang="en-GB" sz="3323"/>
              <a:t>Goal: Define state space form for NED</a:t>
            </a:r>
            <a:endParaRPr sz="3323"/>
          </a:p>
          <a:p>
            <a:pPr indent="-313027" lvl="0" marL="457200" rtl="0" algn="l">
              <a:spcBef>
                <a:spcPts val="0"/>
              </a:spcBef>
              <a:spcAft>
                <a:spcPts val="0"/>
              </a:spcAft>
              <a:buSzPct val="100000"/>
              <a:buChar char="●"/>
            </a:pPr>
            <a:r>
              <a:rPr lang="en-GB" sz="3323"/>
              <a:t>dl is drag in the lateral direction and dv is drag in the vertical direction </a:t>
            </a:r>
            <a:endParaRPr sz="3323"/>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261620" lvl="0" marL="457200" rtl="0" algn="l">
              <a:spcBef>
                <a:spcPts val="1200"/>
              </a:spcBef>
              <a:spcAft>
                <a:spcPts val="0"/>
              </a:spcAft>
              <a:buSzPct val="100000"/>
              <a:buChar char="●"/>
            </a:pPr>
            <a:r>
              <a:t/>
            </a:r>
            <a:endParaRPr/>
          </a:p>
        </p:txBody>
      </p:sp>
      <p:sp>
        <p:nvSpPr>
          <p:cNvPr id="341" name="Google Shape;341;p31"/>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4.0.0</a:t>
            </a:r>
            <a:endParaRPr>
              <a:solidFill>
                <a:schemeClr val="lt1"/>
              </a:solidFill>
              <a:latin typeface="Lato"/>
              <a:ea typeface="Lato"/>
              <a:cs typeface="Lato"/>
              <a:sym typeface="Lato"/>
            </a:endParaRPr>
          </a:p>
        </p:txBody>
      </p:sp>
      <p:pic>
        <p:nvPicPr>
          <p:cNvPr id="342" name="Google Shape;342;p31"/>
          <p:cNvPicPr preferRelativeResize="0"/>
          <p:nvPr/>
        </p:nvPicPr>
        <p:blipFill rotWithShape="1">
          <a:blip r:embed="rId3">
            <a:alphaModFix/>
          </a:blip>
          <a:srcRect b="21536" l="5997" r="4219" t="33846"/>
          <a:stretch/>
        </p:blipFill>
        <p:spPr>
          <a:xfrm>
            <a:off x="548650" y="1740875"/>
            <a:ext cx="8209800" cy="2294800"/>
          </a:xfrm>
          <a:prstGeom prst="rect">
            <a:avLst/>
          </a:prstGeom>
          <a:noFill/>
          <a:ln>
            <a:noFill/>
          </a:ln>
        </p:spPr>
      </p:pic>
      <p:sp>
        <p:nvSpPr>
          <p:cNvPr id="343" name="Google Shape;343;p31"/>
          <p:cNvSpPr txBox="1"/>
          <p:nvPr/>
        </p:nvSpPr>
        <p:spPr>
          <a:xfrm>
            <a:off x="1201475" y="4154375"/>
            <a:ext cx="6726000" cy="615000"/>
          </a:xfrm>
          <a:prstGeom prst="rect">
            <a:avLst/>
          </a:prstGeom>
          <a:noFill/>
          <a:ln>
            <a:noFill/>
          </a:ln>
        </p:spPr>
        <p:txBody>
          <a:bodyPr anchorCtr="0" anchor="t" bIns="91425" lIns="91425" spcFirstLastPara="1" rIns="91425" wrap="square" tIns="91425">
            <a:spAutoFit/>
          </a:bodyPr>
          <a:lstStyle/>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Conclusion: Defines NED plant well, with the exception of the exclusion of wind. Once wind is incorporated, can work to define controls. </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2"/>
          <p:cNvSpPr txBox="1"/>
          <p:nvPr>
            <p:ph type="title"/>
          </p:nvPr>
        </p:nvSpPr>
        <p:spPr>
          <a:xfrm>
            <a:off x="1297500" y="393750"/>
            <a:ext cx="3826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Autonomous Controls Next Steps</a:t>
            </a:r>
            <a:endParaRPr/>
          </a:p>
        </p:txBody>
      </p:sp>
      <p:sp>
        <p:nvSpPr>
          <p:cNvPr id="349" name="Google Shape;349;p32"/>
          <p:cNvSpPr txBox="1"/>
          <p:nvPr>
            <p:ph idx="1" type="body"/>
          </p:nvPr>
        </p:nvSpPr>
        <p:spPr>
          <a:xfrm>
            <a:off x="1297500" y="1307850"/>
            <a:ext cx="3912900" cy="3171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Goal: Define next steps for controls design</a:t>
            </a:r>
            <a:endParaRPr/>
          </a:p>
          <a:p>
            <a:pPr indent="0" lvl="0" marL="0" rtl="0" algn="l">
              <a:spcBef>
                <a:spcPts val="1200"/>
              </a:spcBef>
              <a:spcAft>
                <a:spcPts val="0"/>
              </a:spcAft>
              <a:buNone/>
            </a:pPr>
            <a:r>
              <a:rPr lang="en-GB"/>
              <a:t>Model has allowed us to derive transfer functions, so we can begin control design.</a:t>
            </a:r>
            <a:endParaRPr/>
          </a:p>
          <a:p>
            <a:pPr indent="0" lvl="0" marL="0" rtl="0" algn="l">
              <a:spcBef>
                <a:spcPts val="1200"/>
              </a:spcBef>
              <a:spcAft>
                <a:spcPts val="0"/>
              </a:spcAft>
              <a:buNone/>
            </a:pPr>
            <a:r>
              <a:rPr lang="en-GB"/>
              <a:t>We need to add Pitch, Yaw, and Roll outputs</a:t>
            </a:r>
            <a:endParaRPr/>
          </a:p>
          <a:p>
            <a:pPr indent="0" lvl="0" marL="0" rtl="0" algn="l">
              <a:spcBef>
                <a:spcPts val="1200"/>
              </a:spcBef>
              <a:spcAft>
                <a:spcPts val="0"/>
              </a:spcAft>
              <a:buNone/>
            </a:pPr>
            <a:r>
              <a:rPr lang="en-GB"/>
              <a:t>Discretize functions using Zero Order Hold</a:t>
            </a:r>
            <a:endParaRPr/>
          </a:p>
          <a:p>
            <a:pPr indent="0" lvl="0" marL="0" rtl="0" algn="l">
              <a:spcBef>
                <a:spcPts val="1200"/>
              </a:spcBef>
              <a:spcAft>
                <a:spcPts val="0"/>
              </a:spcAft>
              <a:buNone/>
            </a:pPr>
            <a:r>
              <a:rPr lang="en-GB"/>
              <a:t>Incorporate dependencies</a:t>
            </a:r>
            <a:endParaRPr/>
          </a:p>
          <a:p>
            <a:pPr indent="0" lvl="0" marL="0" rtl="0" algn="l">
              <a:spcBef>
                <a:spcPts val="1200"/>
              </a:spcBef>
              <a:spcAft>
                <a:spcPts val="0"/>
              </a:spcAft>
              <a:buNone/>
            </a:pPr>
            <a:r>
              <a:rPr lang="en-GB"/>
              <a:t>Prioritize certain states such as height to avoid crashing </a:t>
            </a:r>
            <a:endParaRPr/>
          </a:p>
          <a:p>
            <a:pPr indent="0" lvl="0" marL="0" rtl="0" algn="l">
              <a:spcBef>
                <a:spcPts val="1200"/>
              </a:spcBef>
              <a:spcAft>
                <a:spcPts val="1200"/>
              </a:spcAft>
              <a:buNone/>
            </a:pPr>
            <a:r>
              <a:rPr lang="en-GB"/>
              <a:t>Conclusion: The setup is a good place to start, but the interdependencies of states will make this a challenging problem. </a:t>
            </a:r>
            <a:endParaRPr/>
          </a:p>
        </p:txBody>
      </p:sp>
      <p:pic>
        <p:nvPicPr>
          <p:cNvPr id="350" name="Google Shape;350;p32"/>
          <p:cNvPicPr preferRelativeResize="0"/>
          <p:nvPr/>
        </p:nvPicPr>
        <p:blipFill rotWithShape="1">
          <a:blip r:embed="rId3">
            <a:alphaModFix/>
          </a:blip>
          <a:srcRect b="8842" l="27849" r="48784" t="38078"/>
          <a:stretch/>
        </p:blipFill>
        <p:spPr>
          <a:xfrm>
            <a:off x="5210344" y="574545"/>
            <a:ext cx="3126058" cy="3994399"/>
          </a:xfrm>
          <a:prstGeom prst="rect">
            <a:avLst/>
          </a:prstGeom>
          <a:noFill/>
          <a:ln>
            <a:noFill/>
          </a:ln>
        </p:spPr>
      </p:pic>
      <p:sp>
        <p:nvSpPr>
          <p:cNvPr id="351" name="Google Shape;351;p32"/>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4.0.0</a:t>
            </a:r>
            <a:endParaRPr>
              <a:solidFill>
                <a:schemeClr val="lt1"/>
              </a:solidFill>
              <a:latin typeface="Lato"/>
              <a:ea typeface="Lato"/>
              <a:cs typeface="Lato"/>
              <a:sym typeface="Lato"/>
            </a:endParaRPr>
          </a:p>
        </p:txBody>
      </p:sp>
      <p:sp>
        <p:nvSpPr>
          <p:cNvPr id="352" name="Google Shape;352;p32"/>
          <p:cNvSpPr txBox="1"/>
          <p:nvPr/>
        </p:nvSpPr>
        <p:spPr>
          <a:xfrm>
            <a:off x="5124300" y="4568950"/>
            <a:ext cx="3212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 Some transfer functions derived from state space model in MATLAB</a:t>
            </a:r>
            <a:endParaRPr>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Milestones Since Last Design Review</a:t>
            </a:r>
            <a:endParaRPr/>
          </a:p>
        </p:txBody>
      </p:sp>
      <p:sp>
        <p:nvSpPr>
          <p:cNvPr id="153" name="Google Shape;153;p1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Detailed CAD w/ envelope &amp; electronics 2/20/21: Late</a:t>
            </a:r>
            <a:endParaRPr>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Found Updated </a:t>
            </a:r>
            <a:r>
              <a:rPr lang="en-GB">
                <a:solidFill>
                  <a:srgbClr val="FFFFFF"/>
                </a:solidFill>
                <a:latin typeface="Arial"/>
                <a:ea typeface="Arial"/>
                <a:cs typeface="Arial"/>
                <a:sym typeface="Arial"/>
              </a:rPr>
              <a:t>Envelope</a:t>
            </a:r>
            <a:r>
              <a:rPr lang="en-GB">
                <a:solidFill>
                  <a:srgbClr val="FFFFFF"/>
                </a:solidFill>
                <a:latin typeface="Arial"/>
                <a:ea typeface="Arial"/>
                <a:cs typeface="Arial"/>
                <a:sym typeface="Arial"/>
              </a:rPr>
              <a:t> Design: Complete</a:t>
            </a:r>
            <a:endParaRPr>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Added Electronics to CAD: Late</a:t>
            </a:r>
            <a:endParaRPr>
              <a:solidFill>
                <a:srgbClr val="FFFFFF"/>
              </a:solidFill>
              <a:latin typeface="Arial"/>
              <a:ea typeface="Arial"/>
              <a:cs typeface="Arial"/>
              <a:sym typeface="Arial"/>
            </a:endParaRPr>
          </a:p>
          <a:p>
            <a:pPr indent="-314960" lvl="0" marL="457200" rtl="0" algn="l">
              <a:spcBef>
                <a:spcPts val="0"/>
              </a:spcBef>
              <a:spcAft>
                <a:spcPts val="0"/>
              </a:spcAft>
              <a:buClr>
                <a:srgbClr val="FFFFFF"/>
              </a:buClr>
              <a:buSzPct val="114285"/>
              <a:buFont typeface="Arial"/>
              <a:buChar char="●"/>
            </a:pPr>
            <a:r>
              <a:rPr lang="en-GB" sz="1400">
                <a:solidFill>
                  <a:srgbClr val="FFFFFF"/>
                </a:solidFill>
                <a:latin typeface="Arial"/>
                <a:ea typeface="Arial"/>
                <a:cs typeface="Arial"/>
                <a:sym typeface="Arial"/>
              </a:rPr>
              <a:t>Physics to represent Drone forces 2/25/21: Late</a:t>
            </a:r>
            <a:endParaRPr sz="1400">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Buoyancy</a:t>
            </a:r>
            <a:r>
              <a:rPr lang="en-GB">
                <a:solidFill>
                  <a:srgbClr val="FFFFFF"/>
                </a:solidFill>
                <a:latin typeface="Arial"/>
                <a:ea typeface="Arial"/>
                <a:cs typeface="Arial"/>
                <a:sym typeface="Arial"/>
              </a:rPr>
              <a:t> Force: Complete</a:t>
            </a:r>
            <a:endParaRPr>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Throttle: Complete</a:t>
            </a:r>
            <a:endParaRPr>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Thrust and Drag: Late</a:t>
            </a:r>
            <a:endParaRPr>
              <a:solidFill>
                <a:srgbClr val="FFFFFF"/>
              </a:solidFill>
              <a:latin typeface="Arial"/>
              <a:ea typeface="Arial"/>
              <a:cs typeface="Arial"/>
              <a:sym typeface="Arial"/>
            </a:endParaRPr>
          </a:p>
          <a:p>
            <a:pPr indent="-298767" lvl="0" marL="4572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Design state space controls 2 3/3/21: </a:t>
            </a:r>
            <a:r>
              <a:rPr lang="en-GB">
                <a:solidFill>
                  <a:srgbClr val="FFFFFF"/>
                </a:solidFill>
                <a:latin typeface="Arial"/>
                <a:ea typeface="Arial"/>
                <a:cs typeface="Arial"/>
                <a:sym typeface="Arial"/>
              </a:rPr>
              <a:t>Incomplete</a:t>
            </a:r>
            <a:endParaRPr>
              <a:solidFill>
                <a:srgbClr val="FFFFFF"/>
              </a:solidFill>
              <a:latin typeface="Arial"/>
              <a:ea typeface="Arial"/>
              <a:cs typeface="Arial"/>
              <a:sym typeface="Arial"/>
            </a:endParaRPr>
          </a:p>
          <a:p>
            <a:pPr indent="-298767" lvl="0" marL="4572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Remote control design 1/29/21: Late</a:t>
            </a:r>
            <a:endParaRPr>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Needs simulation testing</a:t>
            </a:r>
            <a:endParaRPr>
              <a:solidFill>
                <a:srgbClr val="FFFFFF"/>
              </a:solidFill>
              <a:latin typeface="Arial"/>
              <a:ea typeface="Arial"/>
              <a:cs typeface="Arial"/>
              <a:sym typeface="Arial"/>
            </a:endParaRPr>
          </a:p>
          <a:p>
            <a:pPr indent="-298767" lvl="0" marL="4572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Interfacing with sensors 2/26/21: Late</a:t>
            </a:r>
            <a:endParaRPr>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Basic interface with sensors: Complete</a:t>
            </a:r>
            <a:endParaRPr>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All sensors working at once: </a:t>
            </a:r>
            <a:r>
              <a:rPr lang="en-GB">
                <a:solidFill>
                  <a:srgbClr val="FFFFFF"/>
                </a:solidFill>
                <a:latin typeface="Arial"/>
                <a:ea typeface="Arial"/>
                <a:cs typeface="Arial"/>
                <a:sym typeface="Arial"/>
              </a:rPr>
              <a:t>Incomplete</a:t>
            </a:r>
            <a:endParaRPr>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Calibration of sensors: Late</a:t>
            </a:r>
            <a:endParaRPr>
              <a:solidFill>
                <a:srgbClr val="FFFFFF"/>
              </a:solidFill>
              <a:latin typeface="Arial"/>
              <a:ea typeface="Arial"/>
              <a:cs typeface="Arial"/>
              <a:sym typeface="Arial"/>
            </a:endParaRPr>
          </a:p>
          <a:p>
            <a:pPr indent="-298767" lvl="0" marL="4572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Detailed power budget: Incomplete/Needs Revision</a:t>
            </a:r>
            <a:endParaRPr>
              <a:solidFill>
                <a:srgbClr val="FFFFFF"/>
              </a:solidFill>
              <a:latin typeface="Arial"/>
              <a:ea typeface="Arial"/>
              <a:cs typeface="Arial"/>
              <a:sym typeface="Arial"/>
            </a:endParaRPr>
          </a:p>
          <a:p>
            <a:pPr indent="-298767" lvl="0" marL="457200" rtl="0" algn="l">
              <a:spcBef>
                <a:spcPts val="0"/>
              </a:spcBef>
              <a:spcAft>
                <a:spcPts val="0"/>
              </a:spcAft>
              <a:buClr>
                <a:srgbClr val="FFFFFF"/>
              </a:buClr>
              <a:buSzPct val="100000"/>
              <a:buFont typeface="Arial"/>
              <a:buChar char="●"/>
            </a:pPr>
            <a:r>
              <a:rPr lang="en-GB">
                <a:solidFill>
                  <a:srgbClr val="FFFFFF"/>
                </a:solidFill>
                <a:latin typeface="Arial"/>
                <a:ea typeface="Arial"/>
                <a:cs typeface="Arial"/>
                <a:sym typeface="Arial"/>
              </a:rPr>
              <a:t>First PCB Design: 1/21/2021</a:t>
            </a:r>
            <a:r>
              <a:rPr lang="en-GB">
                <a:solidFill>
                  <a:srgbClr val="FFFFFF"/>
                </a:solidFill>
                <a:latin typeface="Arial"/>
                <a:ea typeface="Arial"/>
                <a:cs typeface="Arial"/>
                <a:sym typeface="Arial"/>
              </a:rPr>
              <a:t> Completed</a:t>
            </a:r>
            <a:endParaRPr>
              <a:solidFill>
                <a:srgbClr val="FFFFFF"/>
              </a:solidFill>
              <a:latin typeface="Arial"/>
              <a:ea typeface="Arial"/>
              <a:cs typeface="Arial"/>
              <a:sym typeface="Arial"/>
            </a:endParaRPr>
          </a:p>
          <a:p>
            <a:pPr indent="-287972" lvl="1" marL="914400" rtl="0" algn="l">
              <a:spcBef>
                <a:spcPts val="0"/>
              </a:spcBef>
              <a:spcAft>
                <a:spcPts val="0"/>
              </a:spcAft>
              <a:buClr>
                <a:srgbClr val="FFFFFF"/>
              </a:buClr>
              <a:buSzPct val="100000"/>
              <a:buFont typeface="Arial"/>
              <a:buChar char="○"/>
            </a:pPr>
            <a:r>
              <a:rPr lang="en-GB">
                <a:latin typeface="Arial"/>
                <a:ea typeface="Arial"/>
                <a:cs typeface="Arial"/>
                <a:sym typeface="Arial"/>
              </a:rPr>
              <a:t>Wired schematic of sensors for autonomous flight</a:t>
            </a:r>
            <a:endParaRPr>
              <a:solidFill>
                <a:srgbClr val="FFFFFF"/>
              </a:solidFill>
              <a:latin typeface="Arial"/>
              <a:ea typeface="Arial"/>
              <a:cs typeface="Arial"/>
              <a:sym typeface="Aria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33"/>
          <p:cNvSpPr txBox="1"/>
          <p:nvPr>
            <p:ph type="title"/>
          </p:nvPr>
        </p:nvSpPr>
        <p:spPr>
          <a:xfrm>
            <a:off x="1297500" y="393750"/>
            <a:ext cx="58191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Remote Control Throttle Adjustment</a:t>
            </a:r>
            <a:endParaRPr>
              <a:solidFill>
                <a:srgbClr val="FFFFFF"/>
              </a:solidFill>
            </a:endParaRPr>
          </a:p>
        </p:txBody>
      </p:sp>
      <p:sp>
        <p:nvSpPr>
          <p:cNvPr id="358" name="Google Shape;358;p33"/>
          <p:cNvSpPr txBox="1"/>
          <p:nvPr>
            <p:ph idx="1" type="body"/>
          </p:nvPr>
        </p:nvSpPr>
        <p:spPr>
          <a:xfrm>
            <a:off x="1201475" y="1167175"/>
            <a:ext cx="3066300" cy="33117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GB"/>
              <a:t>Goal: </a:t>
            </a:r>
            <a:r>
              <a:rPr lang="en-GB"/>
              <a:t>Original</a:t>
            </a:r>
            <a:r>
              <a:rPr lang="en-GB"/>
              <a:t> RC method did not account for unintended moments caused by excessive thrust on a </a:t>
            </a:r>
            <a:r>
              <a:rPr lang="en-GB"/>
              <a:t>singular </a:t>
            </a:r>
            <a:r>
              <a:rPr lang="en-GB"/>
              <a:t> side during turns</a:t>
            </a:r>
            <a:endParaRPr/>
          </a:p>
          <a:p>
            <a:pPr indent="-311150" lvl="0" marL="457200" rtl="0" algn="l">
              <a:spcBef>
                <a:spcPts val="0"/>
              </a:spcBef>
              <a:spcAft>
                <a:spcPts val="0"/>
              </a:spcAft>
              <a:buSzPts val="1300"/>
              <a:buChar char="●"/>
            </a:pPr>
            <a:r>
              <a:rPr lang="en-GB"/>
              <a:t>Needed to isolate vertical component on far turn side, and use that as max for near turn side</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311150" lvl="0" marL="457200" rtl="0" algn="l">
              <a:spcBef>
                <a:spcPts val="1200"/>
              </a:spcBef>
              <a:spcAft>
                <a:spcPts val="0"/>
              </a:spcAft>
              <a:buSzPts val="1300"/>
              <a:buChar char="●"/>
            </a:pPr>
            <a:r>
              <a:rPr lang="en-GB"/>
              <a:t>Conclusion: Change is being implemented, and simulation will determine if it is a sufficient fix, not enough testing yet.</a:t>
            </a:r>
            <a:endParaRPr/>
          </a:p>
        </p:txBody>
      </p:sp>
      <p:pic>
        <p:nvPicPr>
          <p:cNvPr id="359" name="Google Shape;359;p33"/>
          <p:cNvPicPr preferRelativeResize="0"/>
          <p:nvPr/>
        </p:nvPicPr>
        <p:blipFill rotWithShape="1">
          <a:blip r:embed="rId3">
            <a:alphaModFix/>
          </a:blip>
          <a:srcRect b="16154" l="18980" r="16982" t="30478"/>
          <a:stretch/>
        </p:blipFill>
        <p:spPr>
          <a:xfrm>
            <a:off x="4369600" y="1167175"/>
            <a:ext cx="3966802" cy="1859574"/>
          </a:xfrm>
          <a:prstGeom prst="rect">
            <a:avLst/>
          </a:prstGeom>
          <a:noFill/>
          <a:ln>
            <a:noFill/>
          </a:ln>
        </p:spPr>
      </p:pic>
      <p:sp>
        <p:nvSpPr>
          <p:cNvPr id="360" name="Google Shape;360;p33"/>
          <p:cNvSpPr txBox="1"/>
          <p:nvPr/>
        </p:nvSpPr>
        <p:spPr>
          <a:xfrm>
            <a:off x="4369750" y="3165225"/>
            <a:ext cx="39669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 Unintended moment caused by previous RC iteration. V1</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This situation is caused by going forward and turning at the same time, causing the motor angle to point downwards at commanded throttle</a:t>
            </a:r>
            <a:endParaRPr>
              <a:solidFill>
                <a:srgbClr val="FFFFFF"/>
              </a:solidFill>
              <a:latin typeface="Lato"/>
              <a:ea typeface="Lato"/>
              <a:cs typeface="Lato"/>
              <a:sym typeface="Lato"/>
            </a:endParaRPr>
          </a:p>
        </p:txBody>
      </p:sp>
      <p:pic>
        <p:nvPicPr>
          <p:cNvPr id="361" name="Google Shape;361;p33"/>
          <p:cNvPicPr preferRelativeResize="0"/>
          <p:nvPr/>
        </p:nvPicPr>
        <p:blipFill rotWithShape="1">
          <a:blip r:embed="rId4">
            <a:alphaModFix/>
          </a:blip>
          <a:srcRect b="41686" l="22344" r="34277" t="35325"/>
          <a:stretch/>
        </p:blipFill>
        <p:spPr>
          <a:xfrm>
            <a:off x="1666350" y="2730025"/>
            <a:ext cx="2136552" cy="636925"/>
          </a:xfrm>
          <a:prstGeom prst="rect">
            <a:avLst/>
          </a:prstGeom>
          <a:noFill/>
          <a:ln>
            <a:noFill/>
          </a:ln>
        </p:spPr>
      </p:pic>
      <p:sp>
        <p:nvSpPr>
          <p:cNvPr id="362" name="Google Shape;362;p33"/>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solidFill>
                <a:schemeClr val="lt1"/>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4"/>
          <p:cNvSpPr txBox="1"/>
          <p:nvPr>
            <p:ph type="title"/>
          </p:nvPr>
        </p:nvSpPr>
        <p:spPr>
          <a:xfrm>
            <a:off x="1339950" y="-661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Implementing Balloon GUI</a:t>
            </a:r>
            <a:endParaRPr/>
          </a:p>
        </p:txBody>
      </p:sp>
      <p:sp>
        <p:nvSpPr>
          <p:cNvPr id="368" name="Google Shape;368;p34"/>
          <p:cNvSpPr txBox="1"/>
          <p:nvPr>
            <p:ph idx="1" type="body"/>
          </p:nvPr>
        </p:nvSpPr>
        <p:spPr>
          <a:xfrm>
            <a:off x="1139850" y="421750"/>
            <a:ext cx="7239000" cy="777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Goal: Balloon User Interface in the process of being implemented would be able to apply buoyant forces, rotor speeds, and servo positions to change the velocity of the balloon.</a:t>
            </a:r>
            <a:endParaRPr/>
          </a:p>
        </p:txBody>
      </p:sp>
      <p:pic>
        <p:nvPicPr>
          <p:cNvPr id="369" name="Google Shape;369;p34"/>
          <p:cNvPicPr preferRelativeResize="0"/>
          <p:nvPr/>
        </p:nvPicPr>
        <p:blipFill>
          <a:blip r:embed="rId3">
            <a:alphaModFix/>
          </a:blip>
          <a:stretch>
            <a:fillRect/>
          </a:stretch>
        </p:blipFill>
        <p:spPr>
          <a:xfrm>
            <a:off x="2161375" y="1004325"/>
            <a:ext cx="6681898" cy="3431676"/>
          </a:xfrm>
          <a:prstGeom prst="rect">
            <a:avLst/>
          </a:prstGeom>
          <a:noFill/>
          <a:ln>
            <a:noFill/>
          </a:ln>
        </p:spPr>
      </p:pic>
      <p:sp>
        <p:nvSpPr>
          <p:cNvPr id="370" name="Google Shape;370;p34"/>
          <p:cNvSpPr txBox="1"/>
          <p:nvPr/>
        </p:nvSpPr>
        <p:spPr>
          <a:xfrm>
            <a:off x="0" y="2384275"/>
            <a:ext cx="23550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The purple box on the left is currently being used as a test bench in order to see forces in work and the direction of each of those forces.</a:t>
            </a:r>
            <a:endParaRPr sz="1200">
              <a:solidFill>
                <a:schemeClr val="lt1"/>
              </a:solidFill>
              <a:latin typeface="Lato"/>
              <a:ea typeface="Lato"/>
              <a:cs typeface="Lato"/>
              <a:sym typeface="Lato"/>
            </a:endParaRPr>
          </a:p>
        </p:txBody>
      </p:sp>
      <p:sp>
        <p:nvSpPr>
          <p:cNvPr id="371" name="Google Shape;371;p34"/>
          <p:cNvSpPr txBox="1"/>
          <p:nvPr/>
        </p:nvSpPr>
        <p:spPr>
          <a:xfrm>
            <a:off x="3551550" y="3461575"/>
            <a:ext cx="134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TESTBENCH</a:t>
            </a:r>
            <a:endParaRPr>
              <a:latin typeface="Lato"/>
              <a:ea typeface="Lato"/>
              <a:cs typeface="Lato"/>
              <a:sym typeface="Lato"/>
            </a:endParaRPr>
          </a:p>
        </p:txBody>
      </p:sp>
      <p:sp>
        <p:nvSpPr>
          <p:cNvPr id="372" name="Google Shape;372;p34"/>
          <p:cNvSpPr txBox="1"/>
          <p:nvPr/>
        </p:nvSpPr>
        <p:spPr>
          <a:xfrm>
            <a:off x="1139850" y="4436000"/>
            <a:ext cx="7038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Conclusion: Forces are still being implemented on the balloon, but can be seen to work on the testbench.</a:t>
            </a:r>
            <a:endParaRPr>
              <a:solidFill>
                <a:schemeClr val="lt1"/>
              </a:solidFill>
              <a:latin typeface="Lato"/>
              <a:ea typeface="Lato"/>
              <a:cs typeface="Lato"/>
              <a:sym typeface="Lato"/>
            </a:endParaRPr>
          </a:p>
        </p:txBody>
      </p:sp>
      <p:sp>
        <p:nvSpPr>
          <p:cNvPr id="373" name="Google Shape;373;p34"/>
          <p:cNvSpPr txBox="1"/>
          <p:nvPr/>
        </p:nvSpPr>
        <p:spPr>
          <a:xfrm>
            <a:off x="6983650" y="2953675"/>
            <a:ext cx="16131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Our actual balloon model</a:t>
            </a:r>
            <a:endParaRPr sz="1000">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7" name="Shape 377"/>
        <p:cNvGrpSpPr/>
        <p:nvPr/>
      </p:nvGrpSpPr>
      <p:grpSpPr>
        <a:xfrm>
          <a:off x="0" y="0"/>
          <a:ext cx="0" cy="0"/>
          <a:chOff x="0" y="0"/>
          <a:chExt cx="0" cy="0"/>
        </a:xfrm>
      </p:grpSpPr>
      <p:sp>
        <p:nvSpPr>
          <p:cNvPr id="378" name="Google Shape;378;p3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 Servo Movement Using GUI</a:t>
            </a:r>
            <a:endParaRPr/>
          </a:p>
          <a:p>
            <a:pPr indent="0" lvl="0" marL="0" rtl="0" algn="l">
              <a:spcBef>
                <a:spcPts val="0"/>
              </a:spcBef>
              <a:spcAft>
                <a:spcPts val="0"/>
              </a:spcAft>
              <a:buNone/>
            </a:pPr>
            <a:r>
              <a:t/>
            </a:r>
            <a:endParaRPr/>
          </a:p>
        </p:txBody>
      </p:sp>
      <p:sp>
        <p:nvSpPr>
          <p:cNvPr id="379" name="Google Shape;379;p35"/>
          <p:cNvSpPr txBox="1"/>
          <p:nvPr>
            <p:ph idx="1" type="body"/>
          </p:nvPr>
        </p:nvSpPr>
        <p:spPr>
          <a:xfrm>
            <a:off x="1148500" y="4382550"/>
            <a:ext cx="7038900" cy="708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Servo movement allows for changing the direction of the forces of propellers.  Using a revolute joint, this movement is applied to all four servos surrounding the balloon.</a:t>
            </a:r>
            <a:endParaRPr/>
          </a:p>
        </p:txBody>
      </p:sp>
      <p:pic>
        <p:nvPicPr>
          <p:cNvPr id="380" name="Google Shape;380;p35"/>
          <p:cNvPicPr preferRelativeResize="0"/>
          <p:nvPr/>
        </p:nvPicPr>
        <p:blipFill rotWithShape="1">
          <a:blip r:embed="rId3">
            <a:alphaModFix/>
          </a:blip>
          <a:srcRect b="0" l="11613" r="0" t="0"/>
          <a:stretch/>
        </p:blipFill>
        <p:spPr>
          <a:xfrm>
            <a:off x="2210474" y="1471350"/>
            <a:ext cx="4723051" cy="2911201"/>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4" name="Shape 384"/>
        <p:cNvGrpSpPr/>
        <p:nvPr/>
      </p:nvGrpSpPr>
      <p:grpSpPr>
        <a:xfrm>
          <a:off x="0" y="0"/>
          <a:ext cx="0" cy="0"/>
          <a:chOff x="0" y="0"/>
          <a:chExt cx="0" cy="0"/>
        </a:xfrm>
      </p:grpSpPr>
      <p:sp>
        <p:nvSpPr>
          <p:cNvPr id="385" name="Google Shape;385;p3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Simulate Buoyancy Force on the Balloon</a:t>
            </a:r>
            <a:endParaRPr/>
          </a:p>
        </p:txBody>
      </p:sp>
      <p:sp>
        <p:nvSpPr>
          <p:cNvPr id="386" name="Google Shape;386;p36"/>
          <p:cNvSpPr txBox="1"/>
          <p:nvPr>
            <p:ph idx="1" type="body"/>
          </p:nvPr>
        </p:nvSpPr>
        <p:spPr>
          <a:xfrm>
            <a:off x="2480975" y="3945625"/>
            <a:ext cx="4067700" cy="738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100"/>
              <a:t>Buoyancy force is simulated above as part of the lift force of our ballon, the second lift force being the propellers. </a:t>
            </a:r>
            <a:endParaRPr sz="1100"/>
          </a:p>
        </p:txBody>
      </p:sp>
      <p:pic>
        <p:nvPicPr>
          <p:cNvPr id="387" name="Google Shape;387;p36"/>
          <p:cNvPicPr preferRelativeResize="0"/>
          <p:nvPr/>
        </p:nvPicPr>
        <p:blipFill rotWithShape="1">
          <a:blip r:embed="rId3">
            <a:alphaModFix/>
          </a:blip>
          <a:srcRect b="0" l="11363" r="0" t="0"/>
          <a:stretch/>
        </p:blipFill>
        <p:spPr>
          <a:xfrm>
            <a:off x="2451712" y="1282425"/>
            <a:ext cx="4268275" cy="2623525"/>
          </a:xfrm>
          <a:prstGeom prst="rect">
            <a:avLst/>
          </a:prstGeom>
          <a:noFill/>
          <a:ln>
            <a:noFill/>
          </a:ln>
        </p:spPr>
      </p:pic>
      <p:sp>
        <p:nvSpPr>
          <p:cNvPr id="388" name="Google Shape;388;p36"/>
          <p:cNvSpPr txBox="1"/>
          <p:nvPr>
            <p:ph type="title"/>
          </p:nvPr>
        </p:nvSpPr>
        <p:spPr>
          <a:xfrm>
            <a:off x="1246775" y="852750"/>
            <a:ext cx="4626300" cy="390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700">
                <a:latin typeface="Lato"/>
                <a:ea typeface="Lato"/>
                <a:cs typeface="Lato"/>
                <a:sym typeface="Lato"/>
              </a:rPr>
              <a:t>Goal: Implement Buoyancy Force Using GUI</a:t>
            </a:r>
            <a:endParaRPr sz="1700">
              <a:latin typeface="Lato"/>
              <a:ea typeface="Lato"/>
              <a:cs typeface="Lato"/>
              <a:sym typeface="Lato"/>
            </a:endParaRPr>
          </a:p>
        </p:txBody>
      </p:sp>
      <p:sp>
        <p:nvSpPr>
          <p:cNvPr id="389" name="Google Shape;389;p36"/>
          <p:cNvSpPr txBox="1"/>
          <p:nvPr/>
        </p:nvSpPr>
        <p:spPr>
          <a:xfrm>
            <a:off x="1048825" y="4567275"/>
            <a:ext cx="790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Conclusion: GUI applies a singular force not continuous, so a better implementation for the buoyancy forces need to be simulated.</a:t>
            </a:r>
            <a:endParaRPr>
              <a:solidFill>
                <a:schemeClr val="lt1"/>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37"/>
          <p:cNvSpPr txBox="1"/>
          <p:nvPr>
            <p:ph type="title"/>
          </p:nvPr>
        </p:nvSpPr>
        <p:spPr>
          <a:xfrm>
            <a:off x="1297500" y="241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Simulate Propeller Force on the Balloon</a:t>
            </a:r>
            <a:endParaRPr/>
          </a:p>
        </p:txBody>
      </p:sp>
      <p:pic>
        <p:nvPicPr>
          <p:cNvPr id="395" name="Google Shape;395;p37"/>
          <p:cNvPicPr preferRelativeResize="0"/>
          <p:nvPr/>
        </p:nvPicPr>
        <p:blipFill rotWithShape="1">
          <a:blip r:embed="rId3">
            <a:alphaModFix/>
          </a:blip>
          <a:srcRect b="0" l="26991" r="0" t="11079"/>
          <a:stretch/>
        </p:blipFill>
        <p:spPr>
          <a:xfrm>
            <a:off x="2587397" y="1092750"/>
            <a:ext cx="3953851" cy="2623499"/>
          </a:xfrm>
          <a:prstGeom prst="rect">
            <a:avLst/>
          </a:prstGeom>
          <a:noFill/>
          <a:ln>
            <a:noFill/>
          </a:ln>
        </p:spPr>
      </p:pic>
      <p:sp>
        <p:nvSpPr>
          <p:cNvPr id="396" name="Google Shape;396;p37"/>
          <p:cNvSpPr txBox="1"/>
          <p:nvPr/>
        </p:nvSpPr>
        <p:spPr>
          <a:xfrm>
            <a:off x="2587400" y="3735350"/>
            <a:ext cx="40857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100">
                <a:solidFill>
                  <a:schemeClr val="lt1"/>
                </a:solidFill>
                <a:latin typeface="Lato"/>
                <a:ea typeface="Lato"/>
                <a:cs typeface="Lato"/>
                <a:sym typeface="Lato"/>
              </a:rPr>
              <a:t>Drag has not been implemented yet and neither have the propeller forces, so this is what a completed simulation would show for thrust. </a:t>
            </a:r>
            <a:endParaRPr sz="1200">
              <a:latin typeface="Lato"/>
              <a:ea typeface="Lato"/>
              <a:cs typeface="Lato"/>
              <a:sym typeface="Lato"/>
            </a:endParaRPr>
          </a:p>
        </p:txBody>
      </p:sp>
      <p:sp>
        <p:nvSpPr>
          <p:cNvPr id="397" name="Google Shape;397;p37"/>
          <p:cNvSpPr txBox="1"/>
          <p:nvPr/>
        </p:nvSpPr>
        <p:spPr>
          <a:xfrm>
            <a:off x="1088750" y="4567275"/>
            <a:ext cx="790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Conclusion: Throttle achieved. Implementation for Propeller Forces have not yet </a:t>
            </a:r>
            <a:r>
              <a:rPr lang="en-GB">
                <a:solidFill>
                  <a:schemeClr val="lt1"/>
                </a:solidFill>
                <a:latin typeface="Lato"/>
                <a:ea typeface="Lato"/>
                <a:cs typeface="Lato"/>
                <a:sym typeface="Lato"/>
              </a:rPr>
              <a:t>been</a:t>
            </a:r>
            <a:r>
              <a:rPr lang="en-GB">
                <a:solidFill>
                  <a:schemeClr val="lt1"/>
                </a:solidFill>
                <a:latin typeface="Lato"/>
                <a:ea typeface="Lato"/>
                <a:cs typeface="Lato"/>
                <a:sym typeface="Lato"/>
              </a:rPr>
              <a:t> completed, but a completed simulation would allow thrust and rotation.</a:t>
            </a:r>
            <a:endParaRPr>
              <a:solidFill>
                <a:schemeClr val="lt1"/>
              </a:solidFill>
              <a:latin typeface="Lato"/>
              <a:ea typeface="Lato"/>
              <a:cs typeface="Lato"/>
              <a:sym typeface="Lato"/>
            </a:endParaRPr>
          </a:p>
        </p:txBody>
      </p:sp>
      <p:sp>
        <p:nvSpPr>
          <p:cNvPr id="398" name="Google Shape;398;p37"/>
          <p:cNvSpPr txBox="1"/>
          <p:nvPr>
            <p:ph type="title"/>
          </p:nvPr>
        </p:nvSpPr>
        <p:spPr>
          <a:xfrm>
            <a:off x="1206450" y="765450"/>
            <a:ext cx="4626300" cy="390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300">
                <a:latin typeface="Lato"/>
                <a:ea typeface="Lato"/>
                <a:cs typeface="Lato"/>
                <a:sym typeface="Lato"/>
              </a:rPr>
              <a:t>Goal: Implement Propeller Forces Using GUI</a:t>
            </a:r>
            <a:endParaRPr sz="1300">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Simulation Next Steps</a:t>
            </a:r>
            <a:endParaRPr/>
          </a:p>
        </p:txBody>
      </p:sp>
      <p:sp>
        <p:nvSpPr>
          <p:cNvPr id="404" name="Google Shape;404;p38"/>
          <p:cNvSpPr txBox="1"/>
          <p:nvPr>
            <p:ph idx="1" type="body"/>
          </p:nvPr>
        </p:nvSpPr>
        <p:spPr>
          <a:xfrm>
            <a:off x="617900" y="1580875"/>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AutoNum type="arabicPeriod"/>
            </a:pPr>
            <a:r>
              <a:rPr lang="en-GB"/>
              <a:t>Incorporate the next CAD design into the simulation</a:t>
            </a:r>
            <a:br>
              <a:rPr lang="en-GB"/>
            </a:br>
            <a:endParaRPr/>
          </a:p>
          <a:p>
            <a:pPr indent="-311150" lvl="0" marL="457200" rtl="0" algn="l">
              <a:spcBef>
                <a:spcPts val="0"/>
              </a:spcBef>
              <a:spcAft>
                <a:spcPts val="0"/>
              </a:spcAft>
              <a:buSzPts val="1300"/>
              <a:buAutoNum type="arabicPeriod"/>
            </a:pPr>
            <a:r>
              <a:rPr lang="en-GB"/>
              <a:t>Implement propeller forces and torques</a:t>
            </a:r>
            <a:br>
              <a:rPr lang="en-GB"/>
            </a:br>
            <a:endParaRPr/>
          </a:p>
          <a:p>
            <a:pPr indent="-311150" lvl="0" marL="457200" rtl="0" algn="l">
              <a:spcBef>
                <a:spcPts val="0"/>
              </a:spcBef>
              <a:spcAft>
                <a:spcPts val="0"/>
              </a:spcAft>
              <a:buSzPts val="1300"/>
              <a:buAutoNum type="arabicPeriod"/>
            </a:pPr>
            <a:r>
              <a:rPr lang="en-GB"/>
              <a:t>Implement drag forces  on the balloon </a:t>
            </a:r>
            <a:br>
              <a:rPr lang="en-GB"/>
            </a:br>
            <a:br>
              <a:rPr lang="en-GB"/>
            </a:br>
            <a:endParaRPr/>
          </a:p>
        </p:txBody>
      </p:sp>
      <p:pic>
        <p:nvPicPr>
          <p:cNvPr id="405" name="Google Shape;405;p38"/>
          <p:cNvPicPr preferRelativeResize="0"/>
          <p:nvPr/>
        </p:nvPicPr>
        <p:blipFill rotWithShape="1">
          <a:blip r:embed="rId3">
            <a:alphaModFix/>
          </a:blip>
          <a:srcRect b="10557" l="11785" r="0" t="10422"/>
          <a:stretch/>
        </p:blipFill>
        <p:spPr>
          <a:xfrm>
            <a:off x="4109425" y="2025250"/>
            <a:ext cx="4674826" cy="2355475"/>
          </a:xfrm>
          <a:prstGeom prst="rect">
            <a:avLst/>
          </a:prstGeom>
          <a:noFill/>
          <a:ln>
            <a:noFill/>
          </a:ln>
        </p:spPr>
      </p:pic>
      <p:sp>
        <p:nvSpPr>
          <p:cNvPr id="406" name="Google Shape;406;p38"/>
          <p:cNvSpPr txBox="1"/>
          <p:nvPr/>
        </p:nvSpPr>
        <p:spPr>
          <a:xfrm>
            <a:off x="4022800" y="4380725"/>
            <a:ext cx="49437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The newest imported design of our CAD model. Parts are still needed to be attached to the balloon and each other.</a:t>
            </a:r>
            <a:endParaRPr sz="12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39"/>
          <p:cNvSpPr txBox="1"/>
          <p:nvPr>
            <p:ph type="title"/>
          </p:nvPr>
        </p:nvSpPr>
        <p:spPr>
          <a:xfrm>
            <a:off x="828850" y="112450"/>
            <a:ext cx="8191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Hardware implementation for Autonomous Terrain Tracking</a:t>
            </a:r>
            <a:endParaRPr>
              <a:solidFill>
                <a:srgbClr val="FFFFFF"/>
              </a:solidFill>
            </a:endParaRPr>
          </a:p>
        </p:txBody>
      </p:sp>
      <p:sp>
        <p:nvSpPr>
          <p:cNvPr id="412" name="Google Shape;412;p39"/>
          <p:cNvSpPr/>
          <p:nvPr/>
        </p:nvSpPr>
        <p:spPr>
          <a:xfrm>
            <a:off x="2198550" y="3030451"/>
            <a:ext cx="783000" cy="116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13" name="Google Shape;413;p39"/>
          <p:cNvPicPr preferRelativeResize="0"/>
          <p:nvPr/>
        </p:nvPicPr>
        <p:blipFill rotWithShape="1">
          <a:blip r:embed="rId3">
            <a:alphaModFix/>
          </a:blip>
          <a:srcRect b="11459" l="30438" r="10355" t="19551"/>
          <a:stretch/>
        </p:blipFill>
        <p:spPr>
          <a:xfrm>
            <a:off x="2184750" y="713825"/>
            <a:ext cx="6924000" cy="4538300"/>
          </a:xfrm>
          <a:prstGeom prst="rect">
            <a:avLst/>
          </a:prstGeom>
          <a:noFill/>
          <a:ln>
            <a:noFill/>
          </a:ln>
        </p:spPr>
      </p:pic>
      <p:cxnSp>
        <p:nvCxnSpPr>
          <p:cNvPr id="414" name="Google Shape;414;p39"/>
          <p:cNvCxnSpPr>
            <a:stCxn id="415" idx="2"/>
          </p:cNvCxnSpPr>
          <p:nvPr/>
        </p:nvCxnSpPr>
        <p:spPr>
          <a:xfrm flipH="1">
            <a:off x="6182850" y="1920751"/>
            <a:ext cx="73500" cy="1033500"/>
          </a:xfrm>
          <a:prstGeom prst="straightConnector1">
            <a:avLst/>
          </a:prstGeom>
          <a:noFill/>
          <a:ln cap="flat" cmpd="sng" w="28575">
            <a:solidFill>
              <a:srgbClr val="000000"/>
            </a:solidFill>
            <a:prstDash val="solid"/>
            <a:round/>
            <a:headEnd len="med" w="med" type="none"/>
            <a:tailEnd len="med" w="med" type="triangle"/>
          </a:ln>
        </p:spPr>
      </p:cxnSp>
      <p:sp>
        <p:nvSpPr>
          <p:cNvPr id="415" name="Google Shape;415;p39"/>
          <p:cNvSpPr txBox="1"/>
          <p:nvPr/>
        </p:nvSpPr>
        <p:spPr>
          <a:xfrm>
            <a:off x="5136300" y="874051"/>
            <a:ext cx="22401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Only </a:t>
            </a:r>
            <a:r>
              <a:rPr lang="en-GB">
                <a:latin typeface="Lato"/>
                <a:ea typeface="Lato"/>
                <a:cs typeface="Lato"/>
                <a:sym typeface="Lato"/>
              </a:rPr>
              <a:t>one </a:t>
            </a:r>
            <a:r>
              <a:rPr lang="en-GB">
                <a:latin typeface="Lato"/>
                <a:ea typeface="Lato"/>
                <a:cs typeface="Lato"/>
                <a:sym typeface="Lato"/>
              </a:rPr>
              <a:t>Input Capture Pin in ATMega328P, resulting in 3 ultrasonic sensors sharing 1 IC pin</a:t>
            </a:r>
            <a:endParaRPr>
              <a:latin typeface="Lato"/>
              <a:ea typeface="Lato"/>
              <a:cs typeface="Lato"/>
              <a:sym typeface="Lato"/>
            </a:endParaRPr>
          </a:p>
        </p:txBody>
      </p:sp>
      <p:sp>
        <p:nvSpPr>
          <p:cNvPr id="416" name="Google Shape;416;p39"/>
          <p:cNvSpPr txBox="1"/>
          <p:nvPr/>
        </p:nvSpPr>
        <p:spPr>
          <a:xfrm>
            <a:off x="8584504" y="645451"/>
            <a:ext cx="6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V1.5</a:t>
            </a:r>
            <a:endParaRPr>
              <a:latin typeface="Lato"/>
              <a:ea typeface="Lato"/>
              <a:cs typeface="Lato"/>
              <a:sym typeface="Lato"/>
            </a:endParaRPr>
          </a:p>
        </p:txBody>
      </p:sp>
      <p:sp>
        <p:nvSpPr>
          <p:cNvPr id="417" name="Google Shape;417;p39"/>
          <p:cNvSpPr txBox="1"/>
          <p:nvPr/>
        </p:nvSpPr>
        <p:spPr>
          <a:xfrm>
            <a:off x="145750" y="124700"/>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4.2.1</a:t>
            </a:r>
            <a:endParaRPr>
              <a:solidFill>
                <a:srgbClr val="FFFFFF"/>
              </a:solidFill>
              <a:latin typeface="Lato"/>
              <a:ea typeface="Lato"/>
              <a:cs typeface="Lato"/>
              <a:sym typeface="Lato"/>
            </a:endParaRPr>
          </a:p>
        </p:txBody>
      </p:sp>
      <p:sp>
        <p:nvSpPr>
          <p:cNvPr id="418" name="Google Shape;418;p39"/>
          <p:cNvSpPr/>
          <p:nvPr/>
        </p:nvSpPr>
        <p:spPr>
          <a:xfrm>
            <a:off x="2184750" y="4091601"/>
            <a:ext cx="2442300" cy="116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9" name="Google Shape;419;p39"/>
          <p:cNvSpPr/>
          <p:nvPr/>
        </p:nvSpPr>
        <p:spPr>
          <a:xfrm>
            <a:off x="3934450" y="4091926"/>
            <a:ext cx="2442300" cy="116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0" name="Google Shape;420;p39"/>
          <p:cNvSpPr txBox="1"/>
          <p:nvPr/>
        </p:nvSpPr>
        <p:spPr>
          <a:xfrm>
            <a:off x="2223713" y="4458193"/>
            <a:ext cx="22401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(1)Prevents Echo output pins from receiving inputs</a:t>
            </a:r>
            <a:endParaRPr>
              <a:latin typeface="Lato"/>
              <a:ea typeface="Lato"/>
              <a:cs typeface="Lato"/>
              <a:sym typeface="Lato"/>
            </a:endParaRPr>
          </a:p>
        </p:txBody>
      </p:sp>
      <p:sp>
        <p:nvSpPr>
          <p:cNvPr id="421" name="Google Shape;421;p39"/>
          <p:cNvSpPr/>
          <p:nvPr/>
        </p:nvSpPr>
        <p:spPr>
          <a:xfrm>
            <a:off x="6465575" y="2104276"/>
            <a:ext cx="2555100" cy="281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2" name="Google Shape;422;p39"/>
          <p:cNvSpPr txBox="1"/>
          <p:nvPr/>
        </p:nvSpPr>
        <p:spPr>
          <a:xfrm>
            <a:off x="6315587" y="2937080"/>
            <a:ext cx="112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Digital Output</a:t>
            </a:r>
            <a:endParaRPr sz="900">
              <a:latin typeface="Lato"/>
              <a:ea typeface="Lato"/>
              <a:cs typeface="Lato"/>
              <a:sym typeface="Lato"/>
            </a:endParaRPr>
          </a:p>
        </p:txBody>
      </p:sp>
      <p:sp>
        <p:nvSpPr>
          <p:cNvPr id="423" name="Google Shape;423;p39"/>
          <p:cNvSpPr txBox="1"/>
          <p:nvPr/>
        </p:nvSpPr>
        <p:spPr>
          <a:xfrm>
            <a:off x="6313187" y="2794718"/>
            <a:ext cx="11268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latin typeface="Lato"/>
                <a:ea typeface="Lato"/>
                <a:cs typeface="Lato"/>
                <a:sym typeface="Lato"/>
              </a:rPr>
              <a:t>Input Capture</a:t>
            </a:r>
            <a:endParaRPr sz="900">
              <a:latin typeface="Lato"/>
              <a:ea typeface="Lato"/>
              <a:cs typeface="Lato"/>
              <a:sym typeface="Lato"/>
            </a:endParaRPr>
          </a:p>
        </p:txBody>
      </p:sp>
      <p:sp>
        <p:nvSpPr>
          <p:cNvPr id="424" name="Google Shape;424;p39"/>
          <p:cNvSpPr/>
          <p:nvPr/>
        </p:nvSpPr>
        <p:spPr>
          <a:xfrm>
            <a:off x="4627050" y="3117826"/>
            <a:ext cx="1749600" cy="72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p39"/>
          <p:cNvSpPr/>
          <p:nvPr/>
        </p:nvSpPr>
        <p:spPr>
          <a:xfrm>
            <a:off x="4627050" y="3726526"/>
            <a:ext cx="509400" cy="2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26" name="Google Shape;426;p39"/>
          <p:cNvCxnSpPr>
            <a:stCxn id="427" idx="0"/>
          </p:cNvCxnSpPr>
          <p:nvPr/>
        </p:nvCxnSpPr>
        <p:spPr>
          <a:xfrm rot="10800000">
            <a:off x="6254550" y="3086376"/>
            <a:ext cx="1302900" cy="800100"/>
          </a:xfrm>
          <a:prstGeom prst="straightConnector1">
            <a:avLst/>
          </a:prstGeom>
          <a:noFill/>
          <a:ln cap="flat" cmpd="sng" w="28575">
            <a:solidFill>
              <a:srgbClr val="000000"/>
            </a:solidFill>
            <a:prstDash val="solid"/>
            <a:round/>
            <a:headEnd len="med" w="med" type="none"/>
            <a:tailEnd len="med" w="med" type="triangle"/>
          </a:ln>
        </p:spPr>
      </p:cxnSp>
      <p:sp>
        <p:nvSpPr>
          <p:cNvPr id="427" name="Google Shape;427;p39"/>
          <p:cNvSpPr txBox="1"/>
          <p:nvPr/>
        </p:nvSpPr>
        <p:spPr>
          <a:xfrm>
            <a:off x="6530400" y="3886476"/>
            <a:ext cx="20541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&gt;10us logic high to read Front, Back, and Bottom distance of the drone</a:t>
            </a:r>
            <a:endParaRPr>
              <a:latin typeface="Lato"/>
              <a:ea typeface="Lato"/>
              <a:cs typeface="Lato"/>
              <a:sym typeface="Lato"/>
            </a:endParaRPr>
          </a:p>
        </p:txBody>
      </p:sp>
      <p:sp>
        <p:nvSpPr>
          <p:cNvPr id="428" name="Google Shape;428;p39"/>
          <p:cNvSpPr txBox="1"/>
          <p:nvPr/>
        </p:nvSpPr>
        <p:spPr>
          <a:xfrm>
            <a:off x="6753125" y="2121113"/>
            <a:ext cx="198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ATMega328p</a:t>
            </a:r>
            <a:br>
              <a:rPr lang="en-GB">
                <a:latin typeface="Lato"/>
                <a:ea typeface="Lato"/>
                <a:cs typeface="Lato"/>
                <a:sym typeface="Lato"/>
              </a:rPr>
            </a:br>
            <a:r>
              <a:rPr lang="en-GB">
                <a:latin typeface="Lato"/>
                <a:ea typeface="Lato"/>
                <a:cs typeface="Lato"/>
                <a:sym typeface="Lato"/>
              </a:rPr>
              <a:t>Microcontroller</a:t>
            </a:r>
            <a:endParaRPr>
              <a:latin typeface="Lato"/>
              <a:ea typeface="Lato"/>
              <a:cs typeface="Lato"/>
              <a:sym typeface="Lato"/>
            </a:endParaRPr>
          </a:p>
        </p:txBody>
      </p:sp>
      <p:sp>
        <p:nvSpPr>
          <p:cNvPr id="429" name="Google Shape;429;p39"/>
          <p:cNvSpPr txBox="1"/>
          <p:nvPr/>
        </p:nvSpPr>
        <p:spPr>
          <a:xfrm>
            <a:off x="3718888" y="1242021"/>
            <a:ext cx="4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
        <p:nvSpPr>
          <p:cNvPr id="430" name="Google Shape;430;p39"/>
          <p:cNvSpPr txBox="1"/>
          <p:nvPr/>
        </p:nvSpPr>
        <p:spPr>
          <a:xfrm>
            <a:off x="3710551" y="2360471"/>
            <a:ext cx="4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
        <p:nvSpPr>
          <p:cNvPr id="431" name="Google Shape;431;p39"/>
          <p:cNvSpPr txBox="1"/>
          <p:nvPr/>
        </p:nvSpPr>
        <p:spPr>
          <a:xfrm>
            <a:off x="3738980" y="3472713"/>
            <a:ext cx="46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
        <p:nvSpPr>
          <p:cNvPr id="432" name="Google Shape;432;p39"/>
          <p:cNvSpPr txBox="1"/>
          <p:nvPr/>
        </p:nvSpPr>
        <p:spPr>
          <a:xfrm>
            <a:off x="110725" y="1454825"/>
            <a:ext cx="1819800" cy="985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Lato"/>
                <a:ea typeface="Lato"/>
                <a:cs typeface="Lato"/>
                <a:sym typeface="Lato"/>
              </a:rPr>
              <a:t>Goal</a:t>
            </a:r>
            <a:r>
              <a:rPr lang="en-GB" sz="1300">
                <a:solidFill>
                  <a:srgbClr val="FFFFFF"/>
                </a:solidFill>
                <a:latin typeface="Lato"/>
                <a:ea typeface="Lato"/>
                <a:cs typeface="Lato"/>
                <a:sym typeface="Lato"/>
              </a:rPr>
              <a:t>: Understanding how the MC receive distance from ground, ahead, and behind.</a:t>
            </a:r>
            <a:endParaRPr sz="1300">
              <a:solidFill>
                <a:srgbClr val="FFFFFF"/>
              </a:solidFill>
              <a:latin typeface="Lato"/>
              <a:ea typeface="Lato"/>
              <a:cs typeface="Lato"/>
              <a:sym typeface="Lato"/>
            </a:endParaRPr>
          </a:p>
        </p:txBody>
      </p:sp>
      <p:sp>
        <p:nvSpPr>
          <p:cNvPr id="433" name="Google Shape;433;p39"/>
          <p:cNvSpPr txBox="1"/>
          <p:nvPr/>
        </p:nvSpPr>
        <p:spPr>
          <a:xfrm>
            <a:off x="145750" y="2585525"/>
            <a:ext cx="1819800" cy="158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Lato"/>
                <a:ea typeface="Lato"/>
                <a:cs typeface="Lato"/>
                <a:sym typeface="Lato"/>
              </a:rPr>
              <a:t>Conclusion</a:t>
            </a:r>
            <a:r>
              <a:rPr lang="en-GB" sz="1300">
                <a:solidFill>
                  <a:srgbClr val="FFFFFF"/>
                </a:solidFill>
                <a:latin typeface="Lato"/>
                <a:ea typeface="Lato"/>
                <a:cs typeface="Lato"/>
                <a:sym typeface="Lato"/>
              </a:rPr>
              <a:t>: MC reads distance via 3 digital output pins for each ultrasonic sensor. However, all 3 sensors use the same trigger pin from MC.</a:t>
            </a:r>
            <a:endParaRPr sz="1300">
              <a:solidFill>
                <a:srgbClr val="FFFFFF"/>
              </a:solidFill>
              <a:latin typeface="Lato"/>
              <a:ea typeface="Lato"/>
              <a:cs typeface="Lato"/>
              <a:sym typeface="Lato"/>
            </a:endParaRPr>
          </a:p>
        </p:txBody>
      </p:sp>
      <p:sp>
        <p:nvSpPr>
          <p:cNvPr id="434" name="Google Shape;434;p39"/>
          <p:cNvSpPr/>
          <p:nvPr/>
        </p:nvSpPr>
        <p:spPr>
          <a:xfrm>
            <a:off x="2519550" y="745960"/>
            <a:ext cx="462000" cy="2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9"/>
          <p:cNvSpPr txBox="1"/>
          <p:nvPr/>
        </p:nvSpPr>
        <p:spPr>
          <a:xfrm>
            <a:off x="2246347" y="667763"/>
            <a:ext cx="7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Front</a:t>
            </a:r>
            <a:endParaRPr>
              <a:latin typeface="Lato"/>
              <a:ea typeface="Lato"/>
              <a:cs typeface="Lato"/>
              <a:sym typeface="Lato"/>
            </a:endParaRPr>
          </a:p>
        </p:txBody>
      </p:sp>
      <p:sp>
        <p:nvSpPr>
          <p:cNvPr id="436" name="Google Shape;436;p39"/>
          <p:cNvSpPr/>
          <p:nvPr/>
        </p:nvSpPr>
        <p:spPr>
          <a:xfrm>
            <a:off x="2519550" y="1848680"/>
            <a:ext cx="462000" cy="2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7" name="Google Shape;437;p39"/>
          <p:cNvSpPr txBox="1"/>
          <p:nvPr/>
        </p:nvSpPr>
        <p:spPr>
          <a:xfrm>
            <a:off x="2233350" y="1733388"/>
            <a:ext cx="71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Back</a:t>
            </a:r>
            <a:endParaRPr>
              <a:latin typeface="Lato"/>
              <a:ea typeface="Lato"/>
              <a:cs typeface="Lato"/>
              <a:sym typeface="Lato"/>
            </a:endParaRPr>
          </a:p>
        </p:txBody>
      </p:sp>
      <p:sp>
        <p:nvSpPr>
          <p:cNvPr id="438" name="Google Shape;438;p39"/>
          <p:cNvSpPr/>
          <p:nvPr/>
        </p:nvSpPr>
        <p:spPr>
          <a:xfrm>
            <a:off x="2560950" y="2951405"/>
            <a:ext cx="462000" cy="20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9" name="Google Shape;439;p39"/>
          <p:cNvSpPr txBox="1"/>
          <p:nvPr/>
        </p:nvSpPr>
        <p:spPr>
          <a:xfrm>
            <a:off x="2179217" y="2899263"/>
            <a:ext cx="82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Bottom</a:t>
            </a:r>
            <a:endParaRPr>
              <a:latin typeface="Lato"/>
              <a:ea typeface="Lato"/>
              <a:cs typeface="Lato"/>
              <a:sym typeface="Lat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4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Programming the Sensors: Ultrasonic</a:t>
            </a:r>
            <a:endParaRPr>
              <a:solidFill>
                <a:srgbClr val="FFFFFF"/>
              </a:solidFill>
            </a:endParaRPr>
          </a:p>
        </p:txBody>
      </p:sp>
      <p:sp>
        <p:nvSpPr>
          <p:cNvPr id="445" name="Google Shape;445;p40"/>
          <p:cNvSpPr txBox="1"/>
          <p:nvPr>
            <p:ph idx="1" type="body"/>
          </p:nvPr>
        </p:nvSpPr>
        <p:spPr>
          <a:xfrm>
            <a:off x="1145100" y="881750"/>
            <a:ext cx="7705200" cy="4154100"/>
          </a:xfrm>
          <a:prstGeom prst="rect">
            <a:avLst/>
          </a:prstGeom>
        </p:spPr>
        <p:txBody>
          <a:bodyPr anchorCtr="0" anchor="t" bIns="91425" lIns="91425" spcFirstLastPara="1" rIns="91425" wrap="square" tIns="91425">
            <a:normAutofit fontScale="85000" lnSpcReduction="20000"/>
          </a:bodyPr>
          <a:lstStyle/>
          <a:p>
            <a:pPr indent="-298767" lvl="0" marL="457200" rtl="0" algn="l">
              <a:spcBef>
                <a:spcPts val="0"/>
              </a:spcBef>
              <a:spcAft>
                <a:spcPts val="0"/>
              </a:spcAft>
              <a:buSzPct val="100000"/>
              <a:buChar char="●"/>
            </a:pPr>
            <a:r>
              <a:rPr lang="en-GB"/>
              <a:t>Goal: Read from ultrasonic to determine distance</a:t>
            </a:r>
            <a:endParaRPr/>
          </a:p>
          <a:p>
            <a:pPr indent="-298767" lvl="0" marL="457200" rtl="0" algn="l">
              <a:spcBef>
                <a:spcPts val="0"/>
              </a:spcBef>
              <a:spcAft>
                <a:spcPts val="0"/>
              </a:spcAft>
              <a:buSzPct val="100000"/>
              <a:buChar char="●"/>
            </a:pPr>
            <a:r>
              <a:rPr lang="en-GB"/>
              <a:t>Procedure:</a:t>
            </a:r>
            <a:endParaRPr/>
          </a:p>
          <a:p>
            <a:pPr indent="-287972" lvl="1" marL="914400" rtl="0" algn="l">
              <a:spcBef>
                <a:spcPts val="0"/>
              </a:spcBef>
              <a:spcAft>
                <a:spcPts val="0"/>
              </a:spcAft>
              <a:buSzPct val="100000"/>
              <a:buChar char="○"/>
            </a:pPr>
            <a:r>
              <a:rPr lang="en-GB"/>
              <a:t>Begin loop: Set trigger pin low for 2 microseconds</a:t>
            </a:r>
            <a:endParaRPr/>
          </a:p>
          <a:p>
            <a:pPr indent="-287972" lvl="1" marL="914400" rtl="0" algn="l">
              <a:spcBef>
                <a:spcPts val="0"/>
              </a:spcBef>
              <a:spcAft>
                <a:spcPts val="0"/>
              </a:spcAft>
              <a:buSzPct val="100000"/>
              <a:buChar char="○"/>
            </a:pPr>
            <a:r>
              <a:rPr lang="en-GB"/>
              <a:t>Set trigger pin high for 10 microseconds</a:t>
            </a:r>
            <a:endParaRPr/>
          </a:p>
          <a:p>
            <a:pPr indent="-287972" lvl="1" marL="914400" rtl="0" algn="l">
              <a:spcBef>
                <a:spcPts val="0"/>
              </a:spcBef>
              <a:spcAft>
                <a:spcPts val="0"/>
              </a:spcAft>
              <a:buSzPct val="100000"/>
              <a:buChar char="○"/>
            </a:pPr>
            <a:r>
              <a:rPr lang="en-GB"/>
              <a:t>Wait for ultrasonic to transmit and receive signal back, track the time taken</a:t>
            </a:r>
            <a:endParaRPr/>
          </a:p>
          <a:p>
            <a:pPr indent="-287972" lvl="1" marL="914400" rtl="0" algn="l">
              <a:spcBef>
                <a:spcPts val="0"/>
              </a:spcBef>
              <a:spcAft>
                <a:spcPts val="0"/>
              </a:spcAft>
              <a:buSzPct val="100000"/>
              <a:buChar char="○"/>
            </a:pPr>
            <a:r>
              <a:rPr lang="en-GB"/>
              <a:t>Determine distance knowing speed of sound and time of travel</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298767" lvl="0" marL="457200" rtl="0" algn="l">
              <a:spcBef>
                <a:spcPts val="1200"/>
              </a:spcBef>
              <a:spcAft>
                <a:spcPts val="0"/>
              </a:spcAft>
              <a:buSzPct val="100000"/>
              <a:buChar char="●"/>
            </a:pPr>
            <a:r>
              <a:rPr lang="en-GB"/>
              <a:t>Conclusion: Because the code is currently run in the main loop, waiting for the signal to come back from the ultrasonic sensor stalls the program and stops anything else from running. Using interrupts would work much better, since the main program could still run while waiting and act when the interrupt gets </a:t>
            </a:r>
            <a:r>
              <a:rPr lang="en-GB"/>
              <a:t>triggered</a:t>
            </a:r>
            <a:r>
              <a:rPr lang="en-GB"/>
              <a:t> from the signal coming back</a:t>
            </a:r>
            <a:endParaRPr/>
          </a:p>
          <a:p>
            <a:pPr indent="0" lvl="0" marL="457200" rtl="0" algn="l">
              <a:spcBef>
                <a:spcPts val="1200"/>
              </a:spcBef>
              <a:spcAft>
                <a:spcPts val="1200"/>
              </a:spcAft>
              <a:buNone/>
            </a:pPr>
            <a:r>
              <a:rPr i="1" lang="en-GB"/>
              <a:t>*</a:t>
            </a:r>
            <a:r>
              <a:rPr i="1" lang="en-GB"/>
              <a:t>Demonstration shown on next slide</a:t>
            </a:r>
            <a:endParaRPr i="1"/>
          </a:p>
        </p:txBody>
      </p:sp>
      <p:sp>
        <p:nvSpPr>
          <p:cNvPr id="446" name="Google Shape;446;p40"/>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4.2.1</a:t>
            </a:r>
            <a:endParaRPr>
              <a:solidFill>
                <a:schemeClr val="lt1"/>
              </a:solidFill>
              <a:latin typeface="Lato"/>
              <a:ea typeface="Lato"/>
              <a:cs typeface="Lato"/>
              <a:sym typeface="Lato"/>
            </a:endParaRPr>
          </a:p>
        </p:txBody>
      </p:sp>
      <p:pic>
        <p:nvPicPr>
          <p:cNvPr id="447" name="Google Shape;447;p40"/>
          <p:cNvPicPr preferRelativeResize="0"/>
          <p:nvPr/>
        </p:nvPicPr>
        <p:blipFill>
          <a:blip r:embed="rId3">
            <a:alphaModFix/>
          </a:blip>
          <a:stretch>
            <a:fillRect/>
          </a:stretch>
        </p:blipFill>
        <p:spPr>
          <a:xfrm>
            <a:off x="1868950" y="1995826"/>
            <a:ext cx="3855024" cy="171647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1" name="Shape 451"/>
        <p:cNvGrpSpPr/>
        <p:nvPr/>
      </p:nvGrpSpPr>
      <p:grpSpPr>
        <a:xfrm>
          <a:off x="0" y="0"/>
          <a:ext cx="0" cy="0"/>
          <a:chOff x="0" y="0"/>
          <a:chExt cx="0" cy="0"/>
        </a:xfrm>
      </p:grpSpPr>
      <p:sp>
        <p:nvSpPr>
          <p:cNvPr id="452" name="Google Shape;452;p4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Programming the Sensors: Ultrasonic</a:t>
            </a:r>
            <a:endParaRPr>
              <a:solidFill>
                <a:srgbClr val="FFFFFF"/>
              </a:solidFill>
            </a:endParaRPr>
          </a:p>
        </p:txBody>
      </p:sp>
      <p:sp>
        <p:nvSpPr>
          <p:cNvPr id="453" name="Google Shape;453;p41"/>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4.2.1</a:t>
            </a:r>
            <a:endParaRPr>
              <a:solidFill>
                <a:schemeClr val="lt1"/>
              </a:solidFill>
              <a:latin typeface="Lato"/>
              <a:ea typeface="Lato"/>
              <a:cs typeface="Lato"/>
              <a:sym typeface="Lato"/>
            </a:endParaRPr>
          </a:p>
        </p:txBody>
      </p:sp>
      <p:pic>
        <p:nvPicPr>
          <p:cNvPr id="454" name="Google Shape;454;p41" title="ECE 129 Design Review 2 Ultrasonic Demo.mp4">
            <a:hlinkClick r:id="rId3"/>
          </p:cNvPr>
          <p:cNvPicPr preferRelativeResize="0"/>
          <p:nvPr/>
        </p:nvPicPr>
        <p:blipFill>
          <a:blip r:embed="rId4">
            <a:alphaModFix/>
          </a:blip>
          <a:stretch>
            <a:fillRect/>
          </a:stretch>
        </p:blipFill>
        <p:spPr>
          <a:xfrm>
            <a:off x="1763000" y="1307850"/>
            <a:ext cx="4874075" cy="365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gtEl>
                                        <p:attrNameLst>
                                          <p:attrName>style.visibility</p:attrName>
                                        </p:attrNameLst>
                                      </p:cBhvr>
                                      <p:to>
                                        <p:strVal val="visible"/>
                                      </p:to>
                                    </p:set>
                                    <p:animEffect filter="fade" transition="in">
                                      <p:cBhvr>
                                        <p:cTn dur="1000"/>
                                        <p:tgtEl>
                                          <p:spTgt spid="45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2"/>
          <p:cNvSpPr/>
          <p:nvPr/>
        </p:nvSpPr>
        <p:spPr>
          <a:xfrm>
            <a:off x="0" y="565225"/>
            <a:ext cx="1250400" cy="2671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0" name="Google Shape;460;p42"/>
          <p:cNvSpPr txBox="1"/>
          <p:nvPr>
            <p:ph type="title"/>
          </p:nvPr>
        </p:nvSpPr>
        <p:spPr>
          <a:xfrm>
            <a:off x="972000" y="38875"/>
            <a:ext cx="8400600" cy="585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060">
                <a:solidFill>
                  <a:srgbClr val="FFFFFF"/>
                </a:solidFill>
              </a:rPr>
              <a:t>Hardware implementation of Autonomous high altitude tracking Barometric sensor</a:t>
            </a:r>
            <a:endParaRPr sz="2060">
              <a:solidFill>
                <a:srgbClr val="FFFFFF"/>
              </a:solidFill>
            </a:endParaRPr>
          </a:p>
        </p:txBody>
      </p:sp>
      <p:pic>
        <p:nvPicPr>
          <p:cNvPr id="461" name="Google Shape;461;p42"/>
          <p:cNvPicPr preferRelativeResize="0"/>
          <p:nvPr/>
        </p:nvPicPr>
        <p:blipFill rotWithShape="1">
          <a:blip r:embed="rId3">
            <a:alphaModFix/>
          </a:blip>
          <a:srcRect b="10025" l="27616" r="950" t="19960"/>
          <a:stretch/>
        </p:blipFill>
        <p:spPr>
          <a:xfrm>
            <a:off x="1763476" y="836477"/>
            <a:ext cx="7365744" cy="4290268"/>
          </a:xfrm>
          <a:prstGeom prst="rect">
            <a:avLst/>
          </a:prstGeom>
          <a:noFill/>
          <a:ln>
            <a:noFill/>
          </a:ln>
        </p:spPr>
      </p:pic>
      <p:sp>
        <p:nvSpPr>
          <p:cNvPr id="462" name="Google Shape;462;p42"/>
          <p:cNvSpPr/>
          <p:nvPr/>
        </p:nvSpPr>
        <p:spPr>
          <a:xfrm>
            <a:off x="5188766" y="3657974"/>
            <a:ext cx="1175700" cy="76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42"/>
          <p:cNvSpPr/>
          <p:nvPr/>
        </p:nvSpPr>
        <p:spPr>
          <a:xfrm>
            <a:off x="6441927" y="1054047"/>
            <a:ext cx="2600700" cy="303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42"/>
          <p:cNvSpPr txBox="1"/>
          <p:nvPr/>
        </p:nvSpPr>
        <p:spPr>
          <a:xfrm>
            <a:off x="6937196" y="1163977"/>
            <a:ext cx="1852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ATMega328p</a:t>
            </a:r>
            <a:br>
              <a:rPr lang="en-GB">
                <a:latin typeface="Lato"/>
                <a:ea typeface="Lato"/>
                <a:cs typeface="Lato"/>
                <a:sym typeface="Lato"/>
              </a:rPr>
            </a:br>
            <a:r>
              <a:rPr lang="en-GB">
                <a:latin typeface="Lato"/>
                <a:ea typeface="Lato"/>
                <a:cs typeface="Lato"/>
                <a:sym typeface="Lato"/>
              </a:rPr>
              <a:t>Microcontroller</a:t>
            </a:r>
            <a:endParaRPr>
              <a:latin typeface="Lato"/>
              <a:ea typeface="Lato"/>
              <a:cs typeface="Lato"/>
              <a:sym typeface="Lato"/>
            </a:endParaRPr>
          </a:p>
        </p:txBody>
      </p:sp>
      <p:sp>
        <p:nvSpPr>
          <p:cNvPr id="465" name="Google Shape;465;p42"/>
          <p:cNvSpPr txBox="1"/>
          <p:nvPr/>
        </p:nvSpPr>
        <p:spPr>
          <a:xfrm>
            <a:off x="8617020" y="732775"/>
            <a:ext cx="61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V1.4</a:t>
            </a:r>
            <a:endParaRPr>
              <a:latin typeface="Lato"/>
              <a:ea typeface="Lato"/>
              <a:cs typeface="Lato"/>
              <a:sym typeface="Lato"/>
            </a:endParaRPr>
          </a:p>
        </p:txBody>
      </p:sp>
      <p:sp>
        <p:nvSpPr>
          <p:cNvPr id="466" name="Google Shape;466;p42"/>
          <p:cNvSpPr/>
          <p:nvPr/>
        </p:nvSpPr>
        <p:spPr>
          <a:xfrm>
            <a:off x="4519992" y="836485"/>
            <a:ext cx="1852800" cy="2361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42"/>
          <p:cNvSpPr/>
          <p:nvPr/>
        </p:nvSpPr>
        <p:spPr>
          <a:xfrm>
            <a:off x="2085618" y="836485"/>
            <a:ext cx="2285400" cy="22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8" name="Google Shape;468;p42"/>
          <p:cNvSpPr/>
          <p:nvPr/>
        </p:nvSpPr>
        <p:spPr>
          <a:xfrm>
            <a:off x="4860124" y="4636707"/>
            <a:ext cx="4269000" cy="47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42"/>
          <p:cNvSpPr/>
          <p:nvPr/>
        </p:nvSpPr>
        <p:spPr>
          <a:xfrm>
            <a:off x="1781727" y="4865470"/>
            <a:ext cx="2600700" cy="24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70" name="Google Shape;470;p42"/>
          <p:cNvCxnSpPr/>
          <p:nvPr/>
        </p:nvCxnSpPr>
        <p:spPr>
          <a:xfrm>
            <a:off x="6311107" y="1846516"/>
            <a:ext cx="0" cy="1673100"/>
          </a:xfrm>
          <a:prstGeom prst="straightConnector1">
            <a:avLst/>
          </a:prstGeom>
          <a:noFill/>
          <a:ln cap="flat" cmpd="sng" w="19050">
            <a:solidFill>
              <a:srgbClr val="000000"/>
            </a:solidFill>
            <a:prstDash val="solid"/>
            <a:round/>
            <a:headEnd len="med" w="med" type="none"/>
            <a:tailEnd len="med" w="med" type="triangle"/>
          </a:ln>
        </p:spPr>
      </p:cxnSp>
      <p:sp>
        <p:nvSpPr>
          <p:cNvPr id="471" name="Google Shape;471;p42"/>
          <p:cNvSpPr txBox="1"/>
          <p:nvPr/>
        </p:nvSpPr>
        <p:spPr>
          <a:xfrm>
            <a:off x="4460080" y="1025142"/>
            <a:ext cx="18528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Pressure Sensor &amp; Microcontroller</a:t>
            </a:r>
            <a:r>
              <a:rPr lang="en-GB">
                <a:latin typeface="Lato"/>
                <a:ea typeface="Lato"/>
                <a:cs typeface="Lato"/>
                <a:sym typeface="Lato"/>
              </a:rPr>
              <a:t> Serial Data</a:t>
            </a:r>
            <a:endParaRPr>
              <a:latin typeface="Lato"/>
              <a:ea typeface="Lato"/>
              <a:cs typeface="Lato"/>
              <a:sym typeface="Lato"/>
            </a:endParaRPr>
          </a:p>
        </p:txBody>
      </p:sp>
      <p:cxnSp>
        <p:nvCxnSpPr>
          <p:cNvPr id="472" name="Google Shape;472;p42"/>
          <p:cNvCxnSpPr>
            <a:stCxn id="473" idx="0"/>
          </p:cNvCxnSpPr>
          <p:nvPr/>
        </p:nvCxnSpPr>
        <p:spPr>
          <a:xfrm rot="10800000">
            <a:off x="6263825" y="3631500"/>
            <a:ext cx="536700" cy="479400"/>
          </a:xfrm>
          <a:prstGeom prst="straightConnector1">
            <a:avLst/>
          </a:prstGeom>
          <a:noFill/>
          <a:ln cap="flat" cmpd="sng" w="19050">
            <a:solidFill>
              <a:srgbClr val="000000"/>
            </a:solidFill>
            <a:prstDash val="solid"/>
            <a:round/>
            <a:headEnd len="med" w="med" type="none"/>
            <a:tailEnd len="med" w="med" type="triangle"/>
          </a:ln>
        </p:spPr>
      </p:cxnSp>
      <p:sp>
        <p:nvSpPr>
          <p:cNvPr id="473" name="Google Shape;473;p42"/>
          <p:cNvSpPr txBox="1"/>
          <p:nvPr/>
        </p:nvSpPr>
        <p:spPr>
          <a:xfrm>
            <a:off x="6086675" y="4110900"/>
            <a:ext cx="14277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Pressure Sensor &amp; Microcontroller Serial Clock</a:t>
            </a:r>
            <a:endParaRPr>
              <a:latin typeface="Lato"/>
              <a:ea typeface="Lato"/>
              <a:cs typeface="Lato"/>
              <a:sym typeface="Lato"/>
            </a:endParaRPr>
          </a:p>
        </p:txBody>
      </p:sp>
      <p:sp>
        <p:nvSpPr>
          <p:cNvPr id="474" name="Google Shape;474;p42"/>
          <p:cNvSpPr txBox="1"/>
          <p:nvPr/>
        </p:nvSpPr>
        <p:spPr>
          <a:xfrm>
            <a:off x="2547440" y="1025138"/>
            <a:ext cx="1532100" cy="21240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Programmable Interrupt  pin INT1 &amp; INT2 output from Slave. Can be triggered when new Pressure &amp; Temperature is detected</a:t>
            </a:r>
            <a:endParaRPr>
              <a:latin typeface="Lato"/>
              <a:ea typeface="Lato"/>
              <a:cs typeface="Lato"/>
              <a:sym typeface="Lato"/>
            </a:endParaRPr>
          </a:p>
        </p:txBody>
      </p:sp>
      <p:cxnSp>
        <p:nvCxnSpPr>
          <p:cNvPr id="475" name="Google Shape;475;p42"/>
          <p:cNvCxnSpPr>
            <a:stCxn id="474" idx="2"/>
          </p:cNvCxnSpPr>
          <p:nvPr/>
        </p:nvCxnSpPr>
        <p:spPr>
          <a:xfrm flipH="1">
            <a:off x="3132290" y="3149138"/>
            <a:ext cx="181200" cy="1139700"/>
          </a:xfrm>
          <a:prstGeom prst="straightConnector1">
            <a:avLst/>
          </a:prstGeom>
          <a:noFill/>
          <a:ln cap="flat" cmpd="sng" w="19050">
            <a:solidFill>
              <a:srgbClr val="000000"/>
            </a:solidFill>
            <a:prstDash val="dot"/>
            <a:round/>
            <a:headEnd len="med" w="med" type="none"/>
            <a:tailEnd len="med" w="med" type="triangle"/>
          </a:ln>
        </p:spPr>
      </p:cxnSp>
      <p:cxnSp>
        <p:nvCxnSpPr>
          <p:cNvPr id="476" name="Google Shape;476;p42"/>
          <p:cNvCxnSpPr>
            <a:stCxn id="474" idx="2"/>
          </p:cNvCxnSpPr>
          <p:nvPr/>
        </p:nvCxnSpPr>
        <p:spPr>
          <a:xfrm flipH="1">
            <a:off x="3121790" y="3149138"/>
            <a:ext cx="191700" cy="972000"/>
          </a:xfrm>
          <a:prstGeom prst="straightConnector1">
            <a:avLst/>
          </a:prstGeom>
          <a:noFill/>
          <a:ln cap="flat" cmpd="sng" w="19050">
            <a:solidFill>
              <a:srgbClr val="000000"/>
            </a:solidFill>
            <a:prstDash val="dot"/>
            <a:round/>
            <a:headEnd len="med" w="med" type="none"/>
            <a:tailEnd len="med" w="med" type="triangle"/>
          </a:ln>
        </p:spPr>
      </p:cxnSp>
      <p:sp>
        <p:nvSpPr>
          <p:cNvPr id="477" name="Google Shape;477;p42"/>
          <p:cNvSpPr txBox="1"/>
          <p:nvPr/>
        </p:nvSpPr>
        <p:spPr>
          <a:xfrm>
            <a:off x="4085561" y="1885734"/>
            <a:ext cx="1852800" cy="126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Barometric Sensor Interrupt INT1 &amp; INT2 connected to programmed digital Input pins 10 &amp; 11</a:t>
            </a:r>
            <a:endParaRPr>
              <a:latin typeface="Lato"/>
              <a:ea typeface="Lato"/>
              <a:cs typeface="Lato"/>
              <a:sym typeface="Lato"/>
            </a:endParaRPr>
          </a:p>
        </p:txBody>
      </p:sp>
      <p:cxnSp>
        <p:nvCxnSpPr>
          <p:cNvPr id="478" name="Google Shape;478;p42"/>
          <p:cNvCxnSpPr/>
          <p:nvPr/>
        </p:nvCxnSpPr>
        <p:spPr>
          <a:xfrm>
            <a:off x="5944355" y="2789957"/>
            <a:ext cx="270300" cy="498900"/>
          </a:xfrm>
          <a:prstGeom prst="straightConnector1">
            <a:avLst/>
          </a:prstGeom>
          <a:noFill/>
          <a:ln cap="flat" cmpd="sng" w="19050">
            <a:solidFill>
              <a:srgbClr val="000000"/>
            </a:solidFill>
            <a:prstDash val="solid"/>
            <a:round/>
            <a:headEnd len="med" w="med" type="none"/>
            <a:tailEnd len="med" w="med" type="triangle"/>
          </a:ln>
        </p:spPr>
      </p:cxnSp>
      <p:cxnSp>
        <p:nvCxnSpPr>
          <p:cNvPr id="479" name="Google Shape;479;p42"/>
          <p:cNvCxnSpPr/>
          <p:nvPr/>
        </p:nvCxnSpPr>
        <p:spPr>
          <a:xfrm>
            <a:off x="5944355" y="2900892"/>
            <a:ext cx="270300" cy="498900"/>
          </a:xfrm>
          <a:prstGeom prst="straightConnector1">
            <a:avLst/>
          </a:prstGeom>
          <a:noFill/>
          <a:ln cap="flat" cmpd="sng" w="19050">
            <a:solidFill>
              <a:srgbClr val="000000"/>
            </a:solidFill>
            <a:prstDash val="solid"/>
            <a:round/>
            <a:headEnd len="med" w="med" type="none"/>
            <a:tailEnd len="med" w="med" type="triangle"/>
          </a:ln>
        </p:spPr>
      </p:cxnSp>
      <p:sp>
        <p:nvSpPr>
          <p:cNvPr id="480" name="Google Shape;480;p42"/>
          <p:cNvSpPr txBox="1"/>
          <p:nvPr/>
        </p:nvSpPr>
        <p:spPr>
          <a:xfrm>
            <a:off x="4686275" y="4418774"/>
            <a:ext cx="14004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External pull down capacitor</a:t>
            </a:r>
            <a:endParaRPr>
              <a:latin typeface="Lato"/>
              <a:ea typeface="Lato"/>
              <a:cs typeface="Lato"/>
              <a:sym typeface="Lato"/>
            </a:endParaRPr>
          </a:p>
        </p:txBody>
      </p:sp>
      <p:cxnSp>
        <p:nvCxnSpPr>
          <p:cNvPr id="481" name="Google Shape;481;p42"/>
          <p:cNvCxnSpPr>
            <a:stCxn id="480" idx="0"/>
          </p:cNvCxnSpPr>
          <p:nvPr/>
        </p:nvCxnSpPr>
        <p:spPr>
          <a:xfrm rot="10800000">
            <a:off x="4409675" y="4329674"/>
            <a:ext cx="976800" cy="89100"/>
          </a:xfrm>
          <a:prstGeom prst="straightConnector1">
            <a:avLst/>
          </a:prstGeom>
          <a:noFill/>
          <a:ln cap="flat" cmpd="sng" w="19050">
            <a:solidFill>
              <a:srgbClr val="000000"/>
            </a:solidFill>
            <a:prstDash val="solid"/>
            <a:round/>
            <a:headEnd len="med" w="med" type="none"/>
            <a:tailEnd len="med" w="med" type="triangle"/>
          </a:ln>
        </p:spPr>
      </p:cxnSp>
      <p:sp>
        <p:nvSpPr>
          <p:cNvPr id="482" name="Google Shape;482;p42"/>
          <p:cNvSpPr txBox="1"/>
          <p:nvPr/>
        </p:nvSpPr>
        <p:spPr>
          <a:xfrm>
            <a:off x="6311111" y="3130302"/>
            <a:ext cx="1054500" cy="9327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GB" sz="900">
                <a:latin typeface="Lato"/>
                <a:ea typeface="Lato"/>
                <a:cs typeface="Lato"/>
                <a:sym typeface="Lato"/>
              </a:rPr>
              <a:t>Digital Input PC 2</a:t>
            </a:r>
            <a:endParaRPr sz="900">
              <a:latin typeface="Lato"/>
              <a:ea typeface="Lato"/>
              <a:cs typeface="Lato"/>
              <a:sym typeface="Lato"/>
            </a:endParaRPr>
          </a:p>
          <a:p>
            <a:pPr indent="0" lvl="0" marL="0" rtl="0" algn="l">
              <a:lnSpc>
                <a:spcPct val="90000"/>
              </a:lnSpc>
              <a:spcBef>
                <a:spcPts val="0"/>
              </a:spcBef>
              <a:spcAft>
                <a:spcPts val="0"/>
              </a:spcAft>
              <a:buNone/>
            </a:pPr>
            <a:r>
              <a:rPr lang="en-GB" sz="900">
                <a:latin typeface="Lato"/>
                <a:ea typeface="Lato"/>
                <a:cs typeface="Lato"/>
                <a:sym typeface="Lato"/>
              </a:rPr>
              <a:t>Digital Input PC 3</a:t>
            </a:r>
            <a:endParaRPr sz="900">
              <a:latin typeface="Lato"/>
              <a:ea typeface="Lato"/>
              <a:cs typeface="Lato"/>
              <a:sym typeface="Lato"/>
            </a:endParaRPr>
          </a:p>
          <a:p>
            <a:pPr indent="0" lvl="0" marL="0" rtl="0" algn="l">
              <a:lnSpc>
                <a:spcPct val="90000"/>
              </a:lnSpc>
              <a:spcBef>
                <a:spcPts val="0"/>
              </a:spcBef>
              <a:spcAft>
                <a:spcPts val="0"/>
              </a:spcAft>
              <a:buNone/>
            </a:pPr>
            <a:r>
              <a:rPr lang="en-GB" sz="900">
                <a:latin typeface="Lato"/>
                <a:ea typeface="Lato"/>
                <a:cs typeface="Lato"/>
                <a:sym typeface="Lato"/>
              </a:rPr>
              <a:t>SDA</a:t>
            </a:r>
            <a:endParaRPr sz="900">
              <a:latin typeface="Lato"/>
              <a:ea typeface="Lato"/>
              <a:cs typeface="Lato"/>
              <a:sym typeface="Lato"/>
            </a:endParaRPr>
          </a:p>
          <a:p>
            <a:pPr indent="0" lvl="0" marL="0" rtl="0" algn="l">
              <a:lnSpc>
                <a:spcPct val="90000"/>
              </a:lnSpc>
              <a:spcBef>
                <a:spcPts val="0"/>
              </a:spcBef>
              <a:spcAft>
                <a:spcPts val="0"/>
              </a:spcAft>
              <a:buNone/>
            </a:pPr>
            <a:r>
              <a:rPr lang="en-GB" sz="900">
                <a:latin typeface="Lato"/>
                <a:ea typeface="Lato"/>
                <a:cs typeface="Lato"/>
                <a:sym typeface="Lato"/>
              </a:rPr>
              <a:t>SCL</a:t>
            </a:r>
            <a:endParaRPr sz="900">
              <a:latin typeface="Lato"/>
              <a:ea typeface="Lato"/>
              <a:cs typeface="Lato"/>
              <a:sym typeface="Lato"/>
            </a:endParaRPr>
          </a:p>
        </p:txBody>
      </p:sp>
      <p:sp>
        <p:nvSpPr>
          <p:cNvPr id="483" name="Google Shape;483;p42"/>
          <p:cNvSpPr/>
          <p:nvPr/>
        </p:nvSpPr>
        <p:spPr>
          <a:xfrm>
            <a:off x="1914921" y="4794582"/>
            <a:ext cx="976800" cy="319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4" name="Google Shape;484;p42"/>
          <p:cNvSpPr txBox="1"/>
          <p:nvPr/>
        </p:nvSpPr>
        <p:spPr>
          <a:xfrm>
            <a:off x="149500" y="223525"/>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4.2.2</a:t>
            </a:r>
            <a:endParaRPr>
              <a:solidFill>
                <a:srgbClr val="FFFFFF"/>
              </a:solidFill>
              <a:latin typeface="Lato"/>
              <a:ea typeface="Lato"/>
              <a:cs typeface="Lato"/>
              <a:sym typeface="Lato"/>
            </a:endParaRPr>
          </a:p>
        </p:txBody>
      </p:sp>
      <p:sp>
        <p:nvSpPr>
          <p:cNvPr id="485" name="Google Shape;485;p42"/>
          <p:cNvSpPr txBox="1"/>
          <p:nvPr/>
        </p:nvSpPr>
        <p:spPr>
          <a:xfrm>
            <a:off x="73425" y="961375"/>
            <a:ext cx="1702800" cy="1385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Lato"/>
                <a:ea typeface="Lato"/>
                <a:cs typeface="Lato"/>
                <a:sym typeface="Lato"/>
              </a:rPr>
              <a:t>Goal</a:t>
            </a:r>
            <a:r>
              <a:rPr lang="en-GB" sz="1300">
                <a:solidFill>
                  <a:srgbClr val="FFFFFF"/>
                </a:solidFill>
                <a:latin typeface="Lato"/>
                <a:ea typeface="Lato"/>
                <a:cs typeface="Lato"/>
                <a:sym typeface="Lato"/>
              </a:rPr>
              <a:t>: Understand how the MC receives Pressure and Temperature data from Barometric sensor</a:t>
            </a:r>
            <a:endParaRPr sz="1300">
              <a:solidFill>
                <a:srgbClr val="FFFFFF"/>
              </a:solidFill>
              <a:latin typeface="Lato"/>
              <a:ea typeface="Lato"/>
              <a:cs typeface="Lato"/>
              <a:sym typeface="Lato"/>
            </a:endParaRPr>
          </a:p>
        </p:txBody>
      </p:sp>
      <p:sp>
        <p:nvSpPr>
          <p:cNvPr id="486" name="Google Shape;486;p42"/>
          <p:cNvSpPr txBox="1"/>
          <p:nvPr/>
        </p:nvSpPr>
        <p:spPr>
          <a:xfrm>
            <a:off x="75000" y="2471150"/>
            <a:ext cx="1702800" cy="178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300">
                <a:solidFill>
                  <a:srgbClr val="FFFFFF"/>
                </a:solidFill>
                <a:latin typeface="Lato"/>
                <a:ea typeface="Lato"/>
                <a:cs typeface="Lato"/>
                <a:sym typeface="Lato"/>
              </a:rPr>
              <a:t>Conclusion</a:t>
            </a:r>
            <a:r>
              <a:rPr lang="en-GB" sz="1300">
                <a:solidFill>
                  <a:srgbClr val="FFFFFF"/>
                </a:solidFill>
                <a:latin typeface="Lato"/>
                <a:ea typeface="Lato"/>
                <a:cs typeface="Lato"/>
                <a:sym typeface="Lato"/>
              </a:rPr>
              <a:t>: MC can be notified when new data is </a:t>
            </a:r>
            <a:r>
              <a:rPr lang="en-GB" sz="1300">
                <a:solidFill>
                  <a:srgbClr val="FFFFFF"/>
                </a:solidFill>
                <a:latin typeface="Lato"/>
                <a:ea typeface="Lato"/>
                <a:cs typeface="Lato"/>
                <a:sym typeface="Lato"/>
              </a:rPr>
              <a:t>available</a:t>
            </a:r>
            <a:r>
              <a:rPr lang="en-GB" sz="1300">
                <a:solidFill>
                  <a:srgbClr val="FFFFFF"/>
                </a:solidFill>
                <a:latin typeface="Lato"/>
                <a:ea typeface="Lato"/>
                <a:cs typeface="Lato"/>
                <a:sym typeface="Lato"/>
              </a:rPr>
              <a:t> via 2 </a:t>
            </a:r>
            <a:r>
              <a:rPr lang="en-GB" sz="1300">
                <a:solidFill>
                  <a:srgbClr val="FFFFFF"/>
                </a:solidFill>
                <a:latin typeface="Lato"/>
                <a:ea typeface="Lato"/>
                <a:cs typeface="Lato"/>
                <a:sym typeface="Lato"/>
              </a:rPr>
              <a:t>interrupt</a:t>
            </a:r>
            <a:r>
              <a:rPr lang="en-GB" sz="1300">
                <a:solidFill>
                  <a:srgbClr val="FFFFFF"/>
                </a:solidFill>
                <a:latin typeface="Lato"/>
                <a:ea typeface="Lato"/>
                <a:cs typeface="Lato"/>
                <a:sym typeface="Lato"/>
              </a:rPr>
              <a:t> pins. Pressure and temperature data is transmitted via I2C pins</a:t>
            </a:r>
            <a:endParaRPr sz="1300">
              <a:solidFill>
                <a:srgbClr val="FFFFFF"/>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pic>
        <p:nvPicPr>
          <p:cNvPr id="158" name="Google Shape;158;p16"/>
          <p:cNvPicPr preferRelativeResize="0"/>
          <p:nvPr/>
        </p:nvPicPr>
        <p:blipFill>
          <a:blip r:embed="rId3">
            <a:alphaModFix/>
          </a:blip>
          <a:stretch>
            <a:fillRect/>
          </a:stretch>
        </p:blipFill>
        <p:spPr>
          <a:xfrm>
            <a:off x="152400" y="914100"/>
            <a:ext cx="8817038" cy="4077001"/>
          </a:xfrm>
          <a:prstGeom prst="rect">
            <a:avLst/>
          </a:prstGeom>
          <a:noFill/>
          <a:ln>
            <a:noFill/>
          </a:ln>
        </p:spPr>
      </p:pic>
      <p:sp>
        <p:nvSpPr>
          <p:cNvPr id="159" name="Google Shape;159;p16"/>
          <p:cNvSpPr txBox="1"/>
          <p:nvPr>
            <p:ph idx="4294967295" type="title"/>
          </p:nvPr>
        </p:nvSpPr>
        <p:spPr>
          <a:xfrm>
            <a:off x="1052550" y="0"/>
            <a:ext cx="7038900" cy="9141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GB">
                <a:solidFill>
                  <a:srgbClr val="FFFFFF"/>
                </a:solidFill>
              </a:rPr>
              <a:t>System Block Diagram</a:t>
            </a:r>
            <a:endParaRPr>
              <a:solidFill>
                <a:srgbClr val="FFFFFF"/>
              </a:solidFill>
            </a:endParaRPr>
          </a:p>
        </p:txBody>
      </p:sp>
      <p:sp>
        <p:nvSpPr>
          <p:cNvPr id="160" name="Google Shape;160;p16"/>
          <p:cNvSpPr txBox="1"/>
          <p:nvPr/>
        </p:nvSpPr>
        <p:spPr>
          <a:xfrm>
            <a:off x="4909100" y="1464075"/>
            <a:ext cx="1553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Lato"/>
                <a:ea typeface="Lato"/>
                <a:cs typeface="Lato"/>
                <a:sym typeface="Lato"/>
              </a:rPr>
              <a:t>Goal</a:t>
            </a:r>
            <a:r>
              <a:rPr lang="en-GB" sz="1200">
                <a:latin typeface="Lato"/>
                <a:ea typeface="Lato"/>
                <a:cs typeface="Lato"/>
                <a:sym typeface="Lato"/>
              </a:rPr>
              <a:t>: </a:t>
            </a:r>
            <a:endParaRPr sz="1200">
              <a:latin typeface="Lato"/>
              <a:ea typeface="Lato"/>
              <a:cs typeface="Lato"/>
              <a:sym typeface="Lato"/>
            </a:endParaRPr>
          </a:p>
          <a:p>
            <a:pPr indent="0" lvl="0" marL="0" rtl="0" algn="l">
              <a:spcBef>
                <a:spcPts val="0"/>
              </a:spcBef>
              <a:spcAft>
                <a:spcPts val="0"/>
              </a:spcAft>
              <a:buNone/>
            </a:pPr>
            <a:r>
              <a:rPr lang="en-GB" sz="1200">
                <a:latin typeface="Lato"/>
                <a:ea typeface="Lato"/>
                <a:cs typeface="Lato"/>
                <a:sym typeface="Lato"/>
              </a:rPr>
              <a:t>Show high level layout of parts for a </a:t>
            </a:r>
            <a:r>
              <a:rPr lang="en-GB" sz="1200">
                <a:latin typeface="Lato"/>
                <a:ea typeface="Lato"/>
                <a:cs typeface="Lato"/>
                <a:sym typeface="Lato"/>
              </a:rPr>
              <a:t>remote/autonomous controlled buoyant drone</a:t>
            </a:r>
            <a:endParaRPr sz="1200">
              <a:latin typeface="Lato"/>
              <a:ea typeface="Lato"/>
              <a:cs typeface="Lato"/>
              <a:sym typeface="Lato"/>
            </a:endParaRPr>
          </a:p>
        </p:txBody>
      </p:sp>
      <p:sp>
        <p:nvSpPr>
          <p:cNvPr id="161" name="Google Shape;161;p16"/>
          <p:cNvSpPr txBox="1"/>
          <p:nvPr/>
        </p:nvSpPr>
        <p:spPr>
          <a:xfrm>
            <a:off x="5019725" y="3130200"/>
            <a:ext cx="1322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200">
              <a:latin typeface="Lato"/>
              <a:ea typeface="Lato"/>
              <a:cs typeface="Lato"/>
              <a:sym typeface="Lato"/>
            </a:endParaRPr>
          </a:p>
        </p:txBody>
      </p:sp>
      <p:sp>
        <p:nvSpPr>
          <p:cNvPr id="162" name="Google Shape;162;p16"/>
          <p:cNvSpPr txBox="1"/>
          <p:nvPr/>
        </p:nvSpPr>
        <p:spPr>
          <a:xfrm>
            <a:off x="4904225" y="3029725"/>
            <a:ext cx="1553700" cy="1108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latin typeface="Lato"/>
                <a:ea typeface="Lato"/>
                <a:cs typeface="Lato"/>
                <a:sym typeface="Lato"/>
              </a:rPr>
              <a:t>Conclusion</a:t>
            </a:r>
            <a:r>
              <a:rPr lang="en-GB" sz="1200">
                <a:latin typeface="Lato"/>
                <a:ea typeface="Lato"/>
                <a:cs typeface="Lato"/>
                <a:sym typeface="Lato"/>
              </a:rPr>
              <a:t>:</a:t>
            </a:r>
            <a:endParaRPr sz="1200">
              <a:latin typeface="Lato"/>
              <a:ea typeface="Lato"/>
              <a:cs typeface="Lato"/>
              <a:sym typeface="Lato"/>
            </a:endParaRPr>
          </a:p>
          <a:p>
            <a:pPr indent="0" lvl="0" marL="0" rtl="0" algn="l">
              <a:spcBef>
                <a:spcPts val="0"/>
              </a:spcBef>
              <a:spcAft>
                <a:spcPts val="0"/>
              </a:spcAft>
              <a:buNone/>
            </a:pPr>
            <a:r>
              <a:rPr lang="en-GB" sz="1200">
                <a:latin typeface="Lato"/>
                <a:ea typeface="Lato"/>
                <a:cs typeface="Lato"/>
                <a:sym typeface="Lato"/>
              </a:rPr>
              <a:t>Blue parts are decided, orange parts are not </a:t>
            </a:r>
            <a:endParaRPr sz="1200">
              <a:latin typeface="Lato"/>
              <a:ea typeface="Lato"/>
              <a:cs typeface="Lato"/>
              <a:sym typeface="Lato"/>
            </a:endParaRPr>
          </a:p>
          <a:p>
            <a:pPr indent="0" lvl="0" marL="0" rtl="0" algn="l">
              <a:spcBef>
                <a:spcPts val="0"/>
              </a:spcBef>
              <a:spcAft>
                <a:spcPts val="0"/>
              </a:spcAft>
              <a:buNone/>
            </a:pPr>
            <a:r>
              <a:t/>
            </a:r>
            <a:endParaRPr b="1" sz="1200">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0" name="Shape 490"/>
        <p:cNvGrpSpPr/>
        <p:nvPr/>
      </p:nvGrpSpPr>
      <p:grpSpPr>
        <a:xfrm>
          <a:off x="0" y="0"/>
          <a:ext cx="0" cy="0"/>
          <a:chOff x="0" y="0"/>
          <a:chExt cx="0" cy="0"/>
        </a:xfrm>
      </p:grpSpPr>
      <p:sp>
        <p:nvSpPr>
          <p:cNvPr id="491" name="Google Shape;491;p4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Programming the Sensors: Altimeter</a:t>
            </a:r>
            <a:endParaRPr>
              <a:solidFill>
                <a:srgbClr val="FFFFFF"/>
              </a:solidFill>
            </a:endParaRPr>
          </a:p>
        </p:txBody>
      </p:sp>
      <p:sp>
        <p:nvSpPr>
          <p:cNvPr id="492" name="Google Shape;492;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Goal: Read from altimeter to determine altitude</a:t>
            </a:r>
            <a:endParaRPr/>
          </a:p>
          <a:p>
            <a:pPr indent="-311150" lvl="0" marL="457200" rtl="0" algn="l">
              <a:spcBef>
                <a:spcPts val="0"/>
              </a:spcBef>
              <a:spcAft>
                <a:spcPts val="0"/>
              </a:spcAft>
              <a:buSzPts val="1300"/>
              <a:buChar char="●"/>
            </a:pPr>
            <a:r>
              <a:rPr lang="en-GB"/>
              <a:t>Procedure:</a:t>
            </a:r>
            <a:endParaRPr/>
          </a:p>
          <a:p>
            <a:pPr indent="-298450" lvl="1" marL="914400" rtl="0" algn="l">
              <a:spcBef>
                <a:spcPts val="0"/>
              </a:spcBef>
              <a:spcAft>
                <a:spcPts val="0"/>
              </a:spcAft>
              <a:buSzPts val="1100"/>
              <a:buChar char="○"/>
            </a:pPr>
            <a:r>
              <a:rPr lang="en-GB"/>
              <a:t>Set I2C protocol, initialize I2C clock speed, and start I2C</a:t>
            </a:r>
            <a:endParaRPr/>
          </a:p>
          <a:p>
            <a:pPr indent="-298450" lvl="1" marL="914400" rtl="0" algn="l">
              <a:spcBef>
                <a:spcPts val="0"/>
              </a:spcBef>
              <a:spcAft>
                <a:spcPts val="0"/>
              </a:spcAft>
              <a:buSzPts val="1100"/>
              <a:buChar char="○"/>
            </a:pPr>
            <a:r>
              <a:rPr lang="en-GB"/>
              <a:t>Wait until altimeter is detected properly</a:t>
            </a:r>
            <a:endParaRPr/>
          </a:p>
          <a:p>
            <a:pPr indent="-298450" lvl="1" marL="914400" rtl="0" algn="l">
              <a:spcBef>
                <a:spcPts val="0"/>
              </a:spcBef>
              <a:spcAft>
                <a:spcPts val="0"/>
              </a:spcAft>
              <a:buSzPts val="1100"/>
              <a:buChar char="○"/>
            </a:pPr>
            <a:r>
              <a:rPr lang="en-GB"/>
              <a:t>Begin loop: if new data is ready, read it</a:t>
            </a:r>
            <a:endParaRPr/>
          </a:p>
          <a:p>
            <a:pPr indent="-298450" lvl="1" marL="914400" rtl="0" algn="l">
              <a:spcBef>
                <a:spcPts val="0"/>
              </a:spcBef>
              <a:spcAft>
                <a:spcPts val="0"/>
              </a:spcAft>
              <a:buSzPts val="1100"/>
              <a:buChar char="○"/>
            </a:pPr>
            <a:r>
              <a:rPr lang="en-GB"/>
              <a:t>Convert raw data to pressure, altitude, and temperature values</a:t>
            </a:r>
            <a:endParaRPr/>
          </a:p>
          <a:p>
            <a:pPr indent="-311150" lvl="0" marL="457200" rtl="0" algn="l">
              <a:spcBef>
                <a:spcPts val="0"/>
              </a:spcBef>
              <a:spcAft>
                <a:spcPts val="0"/>
              </a:spcAft>
              <a:buSzPts val="1300"/>
              <a:buChar char="●"/>
            </a:pPr>
            <a:r>
              <a:rPr lang="en-GB"/>
              <a:t>Conclusion: The altimeter gave correct values for pressure and temperature, but I was getting a negative number for altitude. To fix this, I will need to go into the libraries I used and see exactly how they polled the altimeter for altitude.</a:t>
            </a:r>
            <a:endParaRPr/>
          </a:p>
          <a:p>
            <a:pPr indent="0" lvl="0" marL="457200" rtl="0" algn="l">
              <a:spcBef>
                <a:spcPts val="1200"/>
              </a:spcBef>
              <a:spcAft>
                <a:spcPts val="1200"/>
              </a:spcAft>
              <a:buNone/>
            </a:pPr>
            <a:r>
              <a:rPr i="1" lang="en-GB"/>
              <a:t>*Demonstration shown on next slide</a:t>
            </a:r>
            <a:endParaRPr i="1"/>
          </a:p>
        </p:txBody>
      </p:sp>
      <p:sp>
        <p:nvSpPr>
          <p:cNvPr id="493" name="Google Shape;493;p43"/>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4.1.1</a:t>
            </a:r>
            <a:endParaRPr>
              <a:solidFill>
                <a:schemeClr val="lt1"/>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Programming the Sensors: </a:t>
            </a:r>
            <a:r>
              <a:rPr lang="en-GB">
                <a:solidFill>
                  <a:srgbClr val="FFFFFF"/>
                </a:solidFill>
              </a:rPr>
              <a:t>Altimeter</a:t>
            </a:r>
            <a:endParaRPr>
              <a:solidFill>
                <a:srgbClr val="FFFFFF"/>
              </a:solidFill>
            </a:endParaRPr>
          </a:p>
        </p:txBody>
      </p:sp>
      <p:sp>
        <p:nvSpPr>
          <p:cNvPr id="499" name="Google Shape;499;p44"/>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4.1.1</a:t>
            </a:r>
            <a:endParaRPr>
              <a:solidFill>
                <a:schemeClr val="lt1"/>
              </a:solidFill>
              <a:latin typeface="Lato"/>
              <a:ea typeface="Lato"/>
              <a:cs typeface="Lato"/>
              <a:sym typeface="Lato"/>
            </a:endParaRPr>
          </a:p>
        </p:txBody>
      </p:sp>
      <p:pic>
        <p:nvPicPr>
          <p:cNvPr id="500" name="Google Shape;500;p44" title="ECE 129 Design Review 2 Altimeter Demo.mp4">
            <a:hlinkClick r:id="rId3"/>
          </p:cNvPr>
          <p:cNvPicPr preferRelativeResize="0"/>
          <p:nvPr/>
        </p:nvPicPr>
        <p:blipFill>
          <a:blip r:embed="rId4">
            <a:alphaModFix/>
          </a:blip>
          <a:stretch>
            <a:fillRect/>
          </a:stretch>
        </p:blipFill>
        <p:spPr>
          <a:xfrm>
            <a:off x="1763000" y="1307850"/>
            <a:ext cx="4874066" cy="3655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0"/>
                                        </p:tgtEl>
                                        <p:attrNameLst>
                                          <p:attrName>style.visibility</p:attrName>
                                        </p:attrNameLst>
                                      </p:cBhvr>
                                      <p:to>
                                        <p:strVal val="visible"/>
                                      </p:to>
                                    </p:set>
                                    <p:animEffect filter="fade" transition="in">
                                      <p:cBhvr>
                                        <p:cTn dur="1000"/>
                                        <p:tgtEl>
                                          <p:spTgt spid="50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4" name="Shape 504"/>
        <p:cNvGrpSpPr/>
        <p:nvPr/>
      </p:nvGrpSpPr>
      <p:grpSpPr>
        <a:xfrm>
          <a:off x="0" y="0"/>
          <a:ext cx="0" cy="0"/>
          <a:chOff x="0" y="0"/>
          <a:chExt cx="0" cy="0"/>
        </a:xfrm>
      </p:grpSpPr>
      <p:pic>
        <p:nvPicPr>
          <p:cNvPr id="505" name="Google Shape;505;p45"/>
          <p:cNvPicPr preferRelativeResize="0"/>
          <p:nvPr/>
        </p:nvPicPr>
        <p:blipFill rotWithShape="1">
          <a:blip r:embed="rId3">
            <a:alphaModFix/>
          </a:blip>
          <a:srcRect b="12340" l="37990" r="15206" t="21058"/>
          <a:stretch/>
        </p:blipFill>
        <p:spPr>
          <a:xfrm>
            <a:off x="70353" y="880500"/>
            <a:ext cx="5325600" cy="4262998"/>
          </a:xfrm>
          <a:prstGeom prst="rect">
            <a:avLst/>
          </a:prstGeom>
          <a:noFill/>
          <a:ln>
            <a:noFill/>
          </a:ln>
        </p:spPr>
      </p:pic>
      <p:sp>
        <p:nvSpPr>
          <p:cNvPr id="506" name="Google Shape;506;p45"/>
          <p:cNvSpPr txBox="1"/>
          <p:nvPr>
            <p:ph type="title"/>
          </p:nvPr>
        </p:nvSpPr>
        <p:spPr>
          <a:xfrm>
            <a:off x="1297500" y="393750"/>
            <a:ext cx="7038900" cy="671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Hardware implementation of fall detection IMU</a:t>
            </a:r>
            <a:endParaRPr>
              <a:solidFill>
                <a:srgbClr val="FFFFFF"/>
              </a:solidFill>
            </a:endParaRPr>
          </a:p>
        </p:txBody>
      </p:sp>
      <p:sp>
        <p:nvSpPr>
          <p:cNvPr id="507" name="Google Shape;507;p45"/>
          <p:cNvSpPr txBox="1"/>
          <p:nvPr/>
        </p:nvSpPr>
        <p:spPr>
          <a:xfrm>
            <a:off x="5395959" y="880500"/>
            <a:ext cx="6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V1.4</a:t>
            </a:r>
            <a:endParaRPr>
              <a:solidFill>
                <a:srgbClr val="FFFFFF"/>
              </a:solidFill>
              <a:latin typeface="Lato"/>
              <a:ea typeface="Lato"/>
              <a:cs typeface="Lato"/>
              <a:sym typeface="Lato"/>
            </a:endParaRPr>
          </a:p>
        </p:txBody>
      </p:sp>
      <p:sp>
        <p:nvSpPr>
          <p:cNvPr id="508" name="Google Shape;508;p45"/>
          <p:cNvSpPr/>
          <p:nvPr/>
        </p:nvSpPr>
        <p:spPr>
          <a:xfrm>
            <a:off x="70354" y="880500"/>
            <a:ext cx="2178300" cy="177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p45"/>
          <p:cNvSpPr/>
          <p:nvPr/>
        </p:nvSpPr>
        <p:spPr>
          <a:xfrm>
            <a:off x="1710779" y="880500"/>
            <a:ext cx="1588800" cy="1840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45"/>
          <p:cNvSpPr/>
          <p:nvPr/>
        </p:nvSpPr>
        <p:spPr>
          <a:xfrm>
            <a:off x="2671754" y="3676800"/>
            <a:ext cx="2724000" cy="146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p45"/>
          <p:cNvSpPr/>
          <p:nvPr/>
        </p:nvSpPr>
        <p:spPr>
          <a:xfrm>
            <a:off x="3324754" y="1015625"/>
            <a:ext cx="1980000" cy="2148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p45"/>
          <p:cNvSpPr txBox="1"/>
          <p:nvPr/>
        </p:nvSpPr>
        <p:spPr>
          <a:xfrm>
            <a:off x="103025" y="178300"/>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4.3.1</a:t>
            </a:r>
            <a:endParaRPr>
              <a:solidFill>
                <a:srgbClr val="FFFFFF"/>
              </a:solidFill>
              <a:latin typeface="Lato"/>
              <a:ea typeface="Lato"/>
              <a:cs typeface="Lato"/>
              <a:sym typeface="Lato"/>
            </a:endParaRPr>
          </a:p>
        </p:txBody>
      </p:sp>
      <p:cxnSp>
        <p:nvCxnSpPr>
          <p:cNvPr id="513" name="Google Shape;513;p45"/>
          <p:cNvCxnSpPr>
            <a:stCxn id="514" idx="2"/>
          </p:cNvCxnSpPr>
          <p:nvPr/>
        </p:nvCxnSpPr>
        <p:spPr>
          <a:xfrm>
            <a:off x="1093026" y="2787413"/>
            <a:ext cx="92100" cy="929700"/>
          </a:xfrm>
          <a:prstGeom prst="straightConnector1">
            <a:avLst/>
          </a:prstGeom>
          <a:noFill/>
          <a:ln cap="flat" cmpd="sng" w="19050">
            <a:solidFill>
              <a:srgbClr val="000000"/>
            </a:solidFill>
            <a:prstDash val="solid"/>
            <a:round/>
            <a:headEnd len="med" w="med" type="none"/>
            <a:tailEnd len="med" w="med" type="triangle"/>
          </a:ln>
        </p:spPr>
      </p:cxnSp>
      <p:sp>
        <p:nvSpPr>
          <p:cNvPr id="514" name="Google Shape;514;p45"/>
          <p:cNvSpPr txBox="1"/>
          <p:nvPr/>
        </p:nvSpPr>
        <p:spPr>
          <a:xfrm>
            <a:off x="103026" y="1740713"/>
            <a:ext cx="1980000" cy="10467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3-axis gyroscope, accelerometer, and magnetometer data transmitted via I2C</a:t>
            </a:r>
            <a:endParaRPr>
              <a:latin typeface="Lato"/>
              <a:ea typeface="Lato"/>
              <a:cs typeface="Lato"/>
              <a:sym typeface="Lato"/>
            </a:endParaRPr>
          </a:p>
        </p:txBody>
      </p:sp>
      <p:sp>
        <p:nvSpPr>
          <p:cNvPr id="515" name="Google Shape;515;p45"/>
          <p:cNvSpPr/>
          <p:nvPr/>
        </p:nvSpPr>
        <p:spPr>
          <a:xfrm>
            <a:off x="2248654" y="4530700"/>
            <a:ext cx="816900" cy="2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p45"/>
          <p:cNvSpPr txBox="1"/>
          <p:nvPr/>
        </p:nvSpPr>
        <p:spPr>
          <a:xfrm>
            <a:off x="2671751" y="3676788"/>
            <a:ext cx="19800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400kHz max sampling rate via I2C</a:t>
            </a:r>
            <a:endParaRPr>
              <a:latin typeface="Lato"/>
              <a:ea typeface="Lato"/>
              <a:cs typeface="Lato"/>
              <a:sym typeface="Lato"/>
            </a:endParaRPr>
          </a:p>
        </p:txBody>
      </p:sp>
      <p:pic>
        <p:nvPicPr>
          <p:cNvPr id="517" name="Google Shape;517;p45"/>
          <p:cNvPicPr preferRelativeResize="0"/>
          <p:nvPr/>
        </p:nvPicPr>
        <p:blipFill rotWithShape="1">
          <a:blip r:embed="rId4">
            <a:alphaModFix/>
          </a:blip>
          <a:srcRect b="19942" l="25526" r="11210" t="48935"/>
          <a:stretch/>
        </p:blipFill>
        <p:spPr>
          <a:xfrm>
            <a:off x="5447175" y="1300862"/>
            <a:ext cx="3614198" cy="1000075"/>
          </a:xfrm>
          <a:prstGeom prst="rect">
            <a:avLst/>
          </a:prstGeom>
          <a:noFill/>
          <a:ln>
            <a:noFill/>
          </a:ln>
        </p:spPr>
      </p:pic>
      <p:sp>
        <p:nvSpPr>
          <p:cNvPr id="518" name="Google Shape;518;p45"/>
          <p:cNvSpPr/>
          <p:nvPr/>
        </p:nvSpPr>
        <p:spPr>
          <a:xfrm>
            <a:off x="5447175" y="1798225"/>
            <a:ext cx="3322800" cy="502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p45"/>
          <p:cNvSpPr txBox="1"/>
          <p:nvPr/>
        </p:nvSpPr>
        <p:spPr>
          <a:xfrm>
            <a:off x="5447175" y="2321075"/>
            <a:ext cx="361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890us max response time for fall detection and autonomous flight correction.</a:t>
            </a:r>
            <a:endParaRPr>
              <a:solidFill>
                <a:srgbClr val="FFFFFF"/>
              </a:solidFill>
              <a:latin typeface="Lato"/>
              <a:ea typeface="Lato"/>
              <a:cs typeface="Lato"/>
              <a:sym typeface="Lato"/>
            </a:endParaRPr>
          </a:p>
        </p:txBody>
      </p:sp>
      <p:cxnSp>
        <p:nvCxnSpPr>
          <p:cNvPr id="520" name="Google Shape;520;p45"/>
          <p:cNvCxnSpPr/>
          <p:nvPr/>
        </p:nvCxnSpPr>
        <p:spPr>
          <a:xfrm rot="10800000">
            <a:off x="2370700" y="3536250"/>
            <a:ext cx="321600" cy="150600"/>
          </a:xfrm>
          <a:prstGeom prst="straightConnector1">
            <a:avLst/>
          </a:prstGeom>
          <a:noFill/>
          <a:ln cap="flat" cmpd="sng" w="19050">
            <a:solidFill>
              <a:srgbClr val="000000"/>
            </a:solidFill>
            <a:prstDash val="solid"/>
            <a:round/>
            <a:headEnd len="med" w="med" type="none"/>
            <a:tailEnd len="med" w="med" type="triangle"/>
          </a:ln>
        </p:spPr>
      </p:cxnSp>
      <p:sp>
        <p:nvSpPr>
          <p:cNvPr id="521" name="Google Shape;521;p45"/>
          <p:cNvSpPr txBox="1"/>
          <p:nvPr/>
        </p:nvSpPr>
        <p:spPr>
          <a:xfrm>
            <a:off x="3254392" y="2637904"/>
            <a:ext cx="657900" cy="4341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0"/>
              </a:spcBef>
              <a:spcAft>
                <a:spcPts val="0"/>
              </a:spcAft>
              <a:buNone/>
            </a:pPr>
            <a:r>
              <a:rPr lang="en-GB" sz="900">
                <a:latin typeface="Lato"/>
                <a:ea typeface="Lato"/>
                <a:cs typeface="Lato"/>
                <a:sym typeface="Lato"/>
              </a:rPr>
              <a:t>SDA</a:t>
            </a:r>
            <a:endParaRPr sz="900">
              <a:latin typeface="Lato"/>
              <a:ea typeface="Lato"/>
              <a:cs typeface="Lato"/>
              <a:sym typeface="Lato"/>
            </a:endParaRPr>
          </a:p>
          <a:p>
            <a:pPr indent="0" lvl="0" marL="0" rtl="0" algn="l">
              <a:lnSpc>
                <a:spcPct val="90000"/>
              </a:lnSpc>
              <a:spcBef>
                <a:spcPts val="0"/>
              </a:spcBef>
              <a:spcAft>
                <a:spcPts val="0"/>
              </a:spcAft>
              <a:buNone/>
            </a:pPr>
            <a:r>
              <a:rPr lang="en-GB" sz="900">
                <a:latin typeface="Lato"/>
                <a:ea typeface="Lato"/>
                <a:cs typeface="Lato"/>
                <a:sym typeface="Lato"/>
              </a:rPr>
              <a:t>SCL</a:t>
            </a:r>
            <a:endParaRPr sz="900">
              <a:latin typeface="Lato"/>
              <a:ea typeface="Lato"/>
              <a:cs typeface="Lato"/>
              <a:sym typeface="Lato"/>
            </a:endParaRPr>
          </a:p>
        </p:txBody>
      </p:sp>
      <p:sp>
        <p:nvSpPr>
          <p:cNvPr id="522" name="Google Shape;522;p45"/>
          <p:cNvSpPr/>
          <p:nvPr/>
        </p:nvSpPr>
        <p:spPr>
          <a:xfrm>
            <a:off x="2711934" y="2892650"/>
            <a:ext cx="582600" cy="29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5"/>
          <p:cNvSpPr txBox="1"/>
          <p:nvPr/>
        </p:nvSpPr>
        <p:spPr>
          <a:xfrm>
            <a:off x="3324750" y="1015625"/>
            <a:ext cx="198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ATMega328p</a:t>
            </a:r>
            <a:br>
              <a:rPr lang="en-GB">
                <a:latin typeface="Lato"/>
                <a:ea typeface="Lato"/>
                <a:cs typeface="Lato"/>
                <a:sym typeface="Lato"/>
              </a:rPr>
            </a:br>
            <a:r>
              <a:rPr lang="en-GB">
                <a:latin typeface="Lato"/>
                <a:ea typeface="Lato"/>
                <a:cs typeface="Lato"/>
                <a:sym typeface="Lato"/>
              </a:rPr>
              <a:t>Microcontroller</a:t>
            </a:r>
            <a:endParaRPr>
              <a:latin typeface="Lato"/>
              <a:ea typeface="Lato"/>
              <a:cs typeface="Lato"/>
              <a:sym typeface="Lato"/>
            </a:endParaRPr>
          </a:p>
        </p:txBody>
      </p:sp>
      <p:sp>
        <p:nvSpPr>
          <p:cNvPr id="524" name="Google Shape;524;p45"/>
          <p:cNvSpPr txBox="1"/>
          <p:nvPr/>
        </p:nvSpPr>
        <p:spPr>
          <a:xfrm>
            <a:off x="5447175" y="2936675"/>
            <a:ext cx="3696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Lato"/>
                <a:ea typeface="Lato"/>
                <a:cs typeface="Lato"/>
                <a:sym typeface="Lato"/>
              </a:rPr>
              <a:t>Goal</a:t>
            </a:r>
            <a:r>
              <a:rPr lang="en-GB">
                <a:solidFill>
                  <a:srgbClr val="FFFFFF"/>
                </a:solidFill>
                <a:latin typeface="Lato"/>
                <a:ea typeface="Lato"/>
                <a:cs typeface="Lato"/>
                <a:sym typeface="Lato"/>
              </a:rPr>
              <a:t>: Understand how MC receives </a:t>
            </a:r>
            <a:r>
              <a:rPr lang="en-GB">
                <a:solidFill>
                  <a:srgbClr val="FFFFFF"/>
                </a:solidFill>
                <a:latin typeface="Lato"/>
                <a:ea typeface="Lato"/>
                <a:cs typeface="Lato"/>
                <a:sym typeface="Lato"/>
              </a:rPr>
              <a:t>Gyroscope,accelerometer, and magnetometer data from IMU.</a:t>
            </a:r>
            <a:endParaRPr>
              <a:solidFill>
                <a:srgbClr val="FFFFFF"/>
              </a:solidFill>
              <a:latin typeface="Lato"/>
              <a:ea typeface="Lato"/>
              <a:cs typeface="Lato"/>
              <a:sym typeface="Lato"/>
            </a:endParaRPr>
          </a:p>
        </p:txBody>
      </p:sp>
      <p:sp>
        <p:nvSpPr>
          <p:cNvPr id="525" name="Google Shape;525;p45"/>
          <p:cNvSpPr txBox="1"/>
          <p:nvPr/>
        </p:nvSpPr>
        <p:spPr>
          <a:xfrm>
            <a:off x="5447175" y="3717125"/>
            <a:ext cx="3696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Lato"/>
                <a:ea typeface="Lato"/>
                <a:cs typeface="Lato"/>
                <a:sym typeface="Lato"/>
              </a:rPr>
              <a:t>Conclusion</a:t>
            </a:r>
            <a:r>
              <a:rPr lang="en-GB">
                <a:solidFill>
                  <a:srgbClr val="FFFFFF"/>
                </a:solidFill>
                <a:latin typeface="Lato"/>
                <a:ea typeface="Lato"/>
                <a:cs typeface="Lato"/>
                <a:sym typeface="Lato"/>
              </a:rPr>
              <a:t>: Gyroscope,accelerometer, and magnetometer data are sent via I2C, same as Barometric sensor. Max polling rate each data type can be configured between 1.125kHz to 4.5kHz to conserve power usage.</a:t>
            </a:r>
            <a:endParaRPr>
              <a:solidFill>
                <a:srgbClr val="FFFFFF"/>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9" name="Shape 529"/>
        <p:cNvGrpSpPr/>
        <p:nvPr/>
      </p:nvGrpSpPr>
      <p:grpSpPr>
        <a:xfrm>
          <a:off x="0" y="0"/>
          <a:ext cx="0" cy="0"/>
          <a:chOff x="0" y="0"/>
          <a:chExt cx="0" cy="0"/>
        </a:xfrm>
      </p:grpSpPr>
      <p:sp>
        <p:nvSpPr>
          <p:cNvPr id="530" name="Google Shape;530;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Programming the Sensors: IMU</a:t>
            </a:r>
            <a:endParaRPr>
              <a:solidFill>
                <a:srgbClr val="FFFFFF"/>
              </a:solidFill>
            </a:endParaRPr>
          </a:p>
        </p:txBody>
      </p:sp>
      <p:sp>
        <p:nvSpPr>
          <p:cNvPr id="531" name="Google Shape;531;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Goal: Read from IMU to determine orientation</a:t>
            </a:r>
            <a:endParaRPr/>
          </a:p>
          <a:p>
            <a:pPr indent="-311150" lvl="0" marL="457200" rtl="0" algn="l">
              <a:spcBef>
                <a:spcPts val="0"/>
              </a:spcBef>
              <a:spcAft>
                <a:spcPts val="0"/>
              </a:spcAft>
              <a:buSzPts val="1300"/>
              <a:buChar char="●"/>
            </a:pPr>
            <a:r>
              <a:rPr lang="en-GB"/>
              <a:t>Procedure:</a:t>
            </a:r>
            <a:endParaRPr/>
          </a:p>
          <a:p>
            <a:pPr indent="-298450" lvl="1" marL="914400" rtl="0" algn="l">
              <a:spcBef>
                <a:spcPts val="0"/>
              </a:spcBef>
              <a:spcAft>
                <a:spcPts val="0"/>
              </a:spcAft>
              <a:buSzPts val="1100"/>
              <a:buChar char="○"/>
            </a:pPr>
            <a:r>
              <a:rPr lang="en-GB"/>
              <a:t>Set I2C protocol, initialize I2C clock speed, and start I2C</a:t>
            </a:r>
            <a:endParaRPr/>
          </a:p>
          <a:p>
            <a:pPr indent="-298450" lvl="1" marL="914400" rtl="0" algn="l">
              <a:spcBef>
                <a:spcPts val="0"/>
              </a:spcBef>
              <a:spcAft>
                <a:spcPts val="0"/>
              </a:spcAft>
              <a:buSzPts val="1100"/>
              <a:buChar char="○"/>
            </a:pPr>
            <a:r>
              <a:rPr lang="en-GB"/>
              <a:t>Wait until IMU is detected properly</a:t>
            </a:r>
            <a:endParaRPr/>
          </a:p>
          <a:p>
            <a:pPr indent="-298450" lvl="1" marL="914400" rtl="0" algn="l">
              <a:spcBef>
                <a:spcPts val="0"/>
              </a:spcBef>
              <a:spcAft>
                <a:spcPts val="0"/>
              </a:spcAft>
              <a:buSzPts val="1100"/>
              <a:buChar char="○"/>
            </a:pPr>
            <a:r>
              <a:rPr lang="en-GB"/>
              <a:t>Begin loop: if new data is ready, read it</a:t>
            </a:r>
            <a:endParaRPr/>
          </a:p>
          <a:p>
            <a:pPr indent="-298450" lvl="1" marL="914400" rtl="0" algn="l">
              <a:spcBef>
                <a:spcPts val="0"/>
              </a:spcBef>
              <a:spcAft>
                <a:spcPts val="0"/>
              </a:spcAft>
              <a:buSzPts val="1100"/>
              <a:buChar char="○"/>
            </a:pPr>
            <a:r>
              <a:rPr lang="en-GB"/>
              <a:t>Convert raw data to accelerometer, gyroscope, and magnetometer values</a:t>
            </a:r>
            <a:endParaRPr/>
          </a:p>
          <a:p>
            <a:pPr indent="-311150" lvl="0" marL="457200" rtl="0" algn="l">
              <a:spcBef>
                <a:spcPts val="0"/>
              </a:spcBef>
              <a:spcAft>
                <a:spcPts val="0"/>
              </a:spcAft>
              <a:buSzPts val="1300"/>
              <a:buChar char="●"/>
            </a:pPr>
            <a:r>
              <a:rPr lang="en-GB"/>
              <a:t>Conclusion: The IMU gave sensible numbers, and reacted accordingly when I moved it around, but it gave false readings when I wasn’t touching it, and drifted over time. To fix this, I will need to calibrate the IMU by biasing it with an average reading when not touching it at all.</a:t>
            </a:r>
            <a:endParaRPr/>
          </a:p>
          <a:p>
            <a:pPr indent="0" lvl="0" marL="457200" rtl="0" algn="l">
              <a:spcBef>
                <a:spcPts val="1200"/>
              </a:spcBef>
              <a:spcAft>
                <a:spcPts val="1200"/>
              </a:spcAft>
              <a:buNone/>
            </a:pPr>
            <a:r>
              <a:rPr i="1" lang="en-GB"/>
              <a:t>*Demonstration shown on next slide</a:t>
            </a:r>
            <a:endParaRPr i="1"/>
          </a:p>
        </p:txBody>
      </p:sp>
      <p:sp>
        <p:nvSpPr>
          <p:cNvPr id="532" name="Google Shape;532;p46"/>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4.3.1</a:t>
            </a:r>
            <a:endParaRPr>
              <a:solidFill>
                <a:schemeClr val="lt1"/>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Programming the Sensors: IMU</a:t>
            </a:r>
            <a:endParaRPr>
              <a:solidFill>
                <a:srgbClr val="FFFFFF"/>
              </a:solidFill>
            </a:endParaRPr>
          </a:p>
        </p:txBody>
      </p:sp>
      <p:sp>
        <p:nvSpPr>
          <p:cNvPr id="538" name="Google Shape;538;p47"/>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4.3.1</a:t>
            </a:r>
            <a:endParaRPr>
              <a:solidFill>
                <a:schemeClr val="lt1"/>
              </a:solidFill>
              <a:latin typeface="Lato"/>
              <a:ea typeface="Lato"/>
              <a:cs typeface="Lato"/>
              <a:sym typeface="Lato"/>
            </a:endParaRPr>
          </a:p>
        </p:txBody>
      </p:sp>
      <p:pic>
        <p:nvPicPr>
          <p:cNvPr id="539" name="Google Shape;539;p47" title="ECE 129 Design Review 2 IMU Demo.mp4">
            <a:hlinkClick r:id="rId3"/>
          </p:cNvPr>
          <p:cNvPicPr preferRelativeResize="0"/>
          <p:nvPr/>
        </p:nvPicPr>
        <p:blipFill>
          <a:blip r:embed="rId4">
            <a:alphaModFix/>
          </a:blip>
          <a:stretch>
            <a:fillRect/>
          </a:stretch>
        </p:blipFill>
        <p:spPr>
          <a:xfrm>
            <a:off x="1763000" y="1307850"/>
            <a:ext cx="4874075" cy="36555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9"/>
                                        </p:tgtEl>
                                        <p:attrNameLst>
                                          <p:attrName>style.visibility</p:attrName>
                                        </p:attrNameLst>
                                      </p:cBhvr>
                                      <p:to>
                                        <p:strVal val="visible"/>
                                      </p:to>
                                    </p:set>
                                    <p:animEffect filter="fade" transition="in">
                                      <p:cBhvr>
                                        <p:cTn dur="1000"/>
                                        <p:tgtEl>
                                          <p:spTgt spid="53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48"/>
          <p:cNvSpPr txBox="1"/>
          <p:nvPr>
            <p:ph type="title"/>
          </p:nvPr>
        </p:nvSpPr>
        <p:spPr>
          <a:xfrm>
            <a:off x="1106875" y="231900"/>
            <a:ext cx="8001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Hardware Implementation of </a:t>
            </a:r>
            <a:r>
              <a:rPr lang="en-GB">
                <a:solidFill>
                  <a:srgbClr val="FFFFFF"/>
                </a:solidFill>
              </a:rPr>
              <a:t>Autonomous GPS path following</a:t>
            </a:r>
            <a:endParaRPr>
              <a:solidFill>
                <a:srgbClr val="FFFFFF"/>
              </a:solidFill>
            </a:endParaRPr>
          </a:p>
        </p:txBody>
      </p:sp>
      <p:pic>
        <p:nvPicPr>
          <p:cNvPr id="545" name="Google Shape;545;p48"/>
          <p:cNvPicPr preferRelativeResize="0"/>
          <p:nvPr/>
        </p:nvPicPr>
        <p:blipFill rotWithShape="1">
          <a:blip r:embed="rId3">
            <a:alphaModFix/>
          </a:blip>
          <a:srcRect b="21094" l="33179" r="21555" t="20112"/>
          <a:stretch/>
        </p:blipFill>
        <p:spPr>
          <a:xfrm>
            <a:off x="3289238" y="896850"/>
            <a:ext cx="5816573" cy="4249476"/>
          </a:xfrm>
          <a:prstGeom prst="rect">
            <a:avLst/>
          </a:prstGeom>
          <a:noFill/>
          <a:ln>
            <a:noFill/>
          </a:ln>
        </p:spPr>
      </p:pic>
      <p:sp>
        <p:nvSpPr>
          <p:cNvPr id="546" name="Google Shape;546;p48"/>
          <p:cNvSpPr/>
          <p:nvPr/>
        </p:nvSpPr>
        <p:spPr>
          <a:xfrm>
            <a:off x="3289238" y="4028400"/>
            <a:ext cx="2631900" cy="111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8"/>
          <p:cNvSpPr/>
          <p:nvPr/>
        </p:nvSpPr>
        <p:spPr>
          <a:xfrm>
            <a:off x="3362813" y="1024800"/>
            <a:ext cx="2257200" cy="248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8" name="Google Shape;548;p48"/>
          <p:cNvSpPr/>
          <p:nvPr/>
        </p:nvSpPr>
        <p:spPr>
          <a:xfrm>
            <a:off x="6848613" y="896850"/>
            <a:ext cx="2257200" cy="2189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8"/>
          <p:cNvSpPr/>
          <p:nvPr/>
        </p:nvSpPr>
        <p:spPr>
          <a:xfrm>
            <a:off x="5676788" y="896850"/>
            <a:ext cx="1249200" cy="77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0" name="Google Shape;550;p48"/>
          <p:cNvSpPr/>
          <p:nvPr/>
        </p:nvSpPr>
        <p:spPr>
          <a:xfrm>
            <a:off x="6474917" y="1667550"/>
            <a:ext cx="782400" cy="983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1" name="Google Shape;551;p48"/>
          <p:cNvSpPr/>
          <p:nvPr/>
        </p:nvSpPr>
        <p:spPr>
          <a:xfrm>
            <a:off x="5676788" y="3221675"/>
            <a:ext cx="304800" cy="435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2" name="Google Shape;552;p48"/>
          <p:cNvSpPr/>
          <p:nvPr/>
        </p:nvSpPr>
        <p:spPr>
          <a:xfrm>
            <a:off x="5688538" y="2037227"/>
            <a:ext cx="304800" cy="534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3" name="Google Shape;553;p48"/>
          <p:cNvSpPr/>
          <p:nvPr/>
        </p:nvSpPr>
        <p:spPr>
          <a:xfrm>
            <a:off x="7185291" y="4915025"/>
            <a:ext cx="304800" cy="231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4" name="Google Shape;554;p48"/>
          <p:cNvSpPr txBox="1"/>
          <p:nvPr/>
        </p:nvSpPr>
        <p:spPr>
          <a:xfrm>
            <a:off x="8447923" y="896859"/>
            <a:ext cx="6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V1.5</a:t>
            </a:r>
            <a:endParaRPr>
              <a:latin typeface="Lato"/>
              <a:ea typeface="Lato"/>
              <a:cs typeface="Lato"/>
              <a:sym typeface="Lato"/>
            </a:endParaRPr>
          </a:p>
        </p:txBody>
      </p:sp>
      <p:sp>
        <p:nvSpPr>
          <p:cNvPr id="555" name="Google Shape;555;p48"/>
          <p:cNvSpPr txBox="1"/>
          <p:nvPr/>
        </p:nvSpPr>
        <p:spPr>
          <a:xfrm>
            <a:off x="126050" y="246125"/>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4.1.1</a:t>
            </a:r>
            <a:endParaRPr>
              <a:solidFill>
                <a:srgbClr val="FFFFFF"/>
              </a:solidFill>
              <a:latin typeface="Lato"/>
              <a:ea typeface="Lato"/>
              <a:cs typeface="Lato"/>
              <a:sym typeface="Lato"/>
            </a:endParaRPr>
          </a:p>
        </p:txBody>
      </p:sp>
      <p:sp>
        <p:nvSpPr>
          <p:cNvPr id="556" name="Google Shape;556;p48"/>
          <p:cNvSpPr txBox="1"/>
          <p:nvPr/>
        </p:nvSpPr>
        <p:spPr>
          <a:xfrm>
            <a:off x="4534911" y="1591350"/>
            <a:ext cx="1195500" cy="5586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lang="en-GB" sz="900">
                <a:latin typeface="Lato"/>
                <a:ea typeface="Lato"/>
                <a:cs typeface="Lato"/>
                <a:sym typeface="Lato"/>
              </a:rPr>
              <a:t>RX</a:t>
            </a:r>
            <a:endParaRPr sz="900">
              <a:latin typeface="Lato"/>
              <a:ea typeface="Lato"/>
              <a:cs typeface="Lato"/>
              <a:sym typeface="Lato"/>
            </a:endParaRPr>
          </a:p>
          <a:p>
            <a:pPr indent="0" lvl="0" marL="0" rtl="0" algn="r">
              <a:lnSpc>
                <a:spcPct val="90000"/>
              </a:lnSpc>
              <a:spcBef>
                <a:spcPts val="0"/>
              </a:spcBef>
              <a:spcAft>
                <a:spcPts val="0"/>
              </a:spcAft>
              <a:buNone/>
            </a:pPr>
            <a:r>
              <a:rPr lang="en-GB" sz="900">
                <a:latin typeface="Lato"/>
                <a:ea typeface="Lato"/>
                <a:cs typeface="Lato"/>
                <a:sym typeface="Lato"/>
              </a:rPr>
              <a:t>TX</a:t>
            </a:r>
            <a:endParaRPr sz="900">
              <a:latin typeface="Lato"/>
              <a:ea typeface="Lato"/>
              <a:cs typeface="Lato"/>
              <a:sym typeface="Lato"/>
            </a:endParaRPr>
          </a:p>
          <a:p>
            <a:pPr indent="0" lvl="0" marL="0" rtl="0" algn="r">
              <a:lnSpc>
                <a:spcPct val="90000"/>
              </a:lnSpc>
              <a:spcBef>
                <a:spcPts val="0"/>
              </a:spcBef>
              <a:spcAft>
                <a:spcPts val="0"/>
              </a:spcAft>
              <a:buNone/>
            </a:pPr>
            <a:r>
              <a:rPr lang="en-GB" sz="900">
                <a:latin typeface="Lato"/>
                <a:ea typeface="Lato"/>
                <a:cs typeface="Lato"/>
                <a:sym typeface="Lato"/>
              </a:rPr>
              <a:t>Digital Input  PD2</a:t>
            </a:r>
            <a:endParaRPr sz="900">
              <a:latin typeface="Lato"/>
              <a:ea typeface="Lato"/>
              <a:cs typeface="Lato"/>
              <a:sym typeface="Lato"/>
            </a:endParaRPr>
          </a:p>
        </p:txBody>
      </p:sp>
      <p:sp>
        <p:nvSpPr>
          <p:cNvPr id="557" name="Google Shape;557;p48"/>
          <p:cNvSpPr txBox="1"/>
          <p:nvPr/>
        </p:nvSpPr>
        <p:spPr>
          <a:xfrm>
            <a:off x="3501413" y="1024800"/>
            <a:ext cx="198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ATMega328p</a:t>
            </a:r>
            <a:br>
              <a:rPr lang="en-GB">
                <a:latin typeface="Lato"/>
                <a:ea typeface="Lato"/>
                <a:cs typeface="Lato"/>
                <a:sym typeface="Lato"/>
              </a:rPr>
            </a:br>
            <a:r>
              <a:rPr lang="en-GB">
                <a:latin typeface="Lato"/>
                <a:ea typeface="Lato"/>
                <a:cs typeface="Lato"/>
                <a:sym typeface="Lato"/>
              </a:rPr>
              <a:t>Microcontroller</a:t>
            </a:r>
            <a:endParaRPr>
              <a:latin typeface="Lato"/>
              <a:ea typeface="Lato"/>
              <a:cs typeface="Lato"/>
              <a:sym typeface="Lato"/>
            </a:endParaRPr>
          </a:p>
        </p:txBody>
      </p:sp>
      <p:sp>
        <p:nvSpPr>
          <p:cNvPr id="558" name="Google Shape;558;p48"/>
          <p:cNvSpPr txBox="1"/>
          <p:nvPr/>
        </p:nvSpPr>
        <p:spPr>
          <a:xfrm>
            <a:off x="3413335" y="3757126"/>
            <a:ext cx="1980000" cy="831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3DFIX pin logic low when at least 1 satellite lock</a:t>
            </a:r>
            <a:endParaRPr>
              <a:latin typeface="Lato"/>
              <a:ea typeface="Lato"/>
              <a:cs typeface="Lato"/>
              <a:sym typeface="Lato"/>
            </a:endParaRPr>
          </a:p>
        </p:txBody>
      </p:sp>
      <p:cxnSp>
        <p:nvCxnSpPr>
          <p:cNvPr id="559" name="Google Shape;559;p48"/>
          <p:cNvCxnSpPr/>
          <p:nvPr/>
        </p:nvCxnSpPr>
        <p:spPr>
          <a:xfrm flipH="1" rot="10800000">
            <a:off x="5393338" y="1999127"/>
            <a:ext cx="480300" cy="1809000"/>
          </a:xfrm>
          <a:prstGeom prst="straightConnector1">
            <a:avLst/>
          </a:prstGeom>
          <a:noFill/>
          <a:ln cap="flat" cmpd="sng" w="19050">
            <a:solidFill>
              <a:srgbClr val="000000"/>
            </a:solidFill>
            <a:prstDash val="solid"/>
            <a:round/>
            <a:headEnd len="med" w="med" type="none"/>
            <a:tailEnd len="med" w="med" type="triangle"/>
          </a:ln>
        </p:spPr>
      </p:cxnSp>
      <p:sp>
        <p:nvSpPr>
          <p:cNvPr id="560" name="Google Shape;560;p48"/>
          <p:cNvSpPr txBox="1"/>
          <p:nvPr/>
        </p:nvSpPr>
        <p:spPr>
          <a:xfrm>
            <a:off x="7051685" y="1421626"/>
            <a:ext cx="19800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UART Communication Protocol</a:t>
            </a:r>
            <a:endParaRPr>
              <a:latin typeface="Lato"/>
              <a:ea typeface="Lato"/>
              <a:cs typeface="Lato"/>
              <a:sym typeface="Lato"/>
            </a:endParaRPr>
          </a:p>
        </p:txBody>
      </p:sp>
      <p:cxnSp>
        <p:nvCxnSpPr>
          <p:cNvPr id="561" name="Google Shape;561;p48"/>
          <p:cNvCxnSpPr>
            <a:stCxn id="560" idx="1"/>
          </p:cNvCxnSpPr>
          <p:nvPr/>
        </p:nvCxnSpPr>
        <p:spPr>
          <a:xfrm flipH="1">
            <a:off x="6433685" y="1729426"/>
            <a:ext cx="618000" cy="68700"/>
          </a:xfrm>
          <a:prstGeom prst="straightConnector1">
            <a:avLst/>
          </a:prstGeom>
          <a:noFill/>
          <a:ln cap="flat" cmpd="sng" w="19050">
            <a:solidFill>
              <a:srgbClr val="000000"/>
            </a:solidFill>
            <a:prstDash val="solid"/>
            <a:round/>
            <a:headEnd len="med" w="med" type="none"/>
            <a:tailEnd len="med" w="med" type="triangle"/>
          </a:ln>
        </p:spPr>
      </p:cxnSp>
      <p:sp>
        <p:nvSpPr>
          <p:cNvPr id="562" name="Google Shape;562;p48"/>
          <p:cNvSpPr txBox="1"/>
          <p:nvPr/>
        </p:nvSpPr>
        <p:spPr>
          <a:xfrm>
            <a:off x="7051685" y="2151001"/>
            <a:ext cx="19800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Location updates every 100ms tops</a:t>
            </a:r>
            <a:endParaRPr>
              <a:latin typeface="Lato"/>
              <a:ea typeface="Lato"/>
              <a:cs typeface="Lato"/>
              <a:sym typeface="Lato"/>
            </a:endParaRPr>
          </a:p>
        </p:txBody>
      </p:sp>
      <p:cxnSp>
        <p:nvCxnSpPr>
          <p:cNvPr id="563" name="Google Shape;563;p48"/>
          <p:cNvCxnSpPr>
            <a:stCxn id="562" idx="2"/>
          </p:cNvCxnSpPr>
          <p:nvPr/>
        </p:nvCxnSpPr>
        <p:spPr>
          <a:xfrm>
            <a:off x="8041685" y="2766601"/>
            <a:ext cx="0" cy="478200"/>
          </a:xfrm>
          <a:prstGeom prst="straightConnector1">
            <a:avLst/>
          </a:prstGeom>
          <a:noFill/>
          <a:ln cap="flat" cmpd="sng" w="19050">
            <a:solidFill>
              <a:srgbClr val="000000"/>
            </a:solidFill>
            <a:prstDash val="solid"/>
            <a:round/>
            <a:headEnd len="med" w="med" type="none"/>
            <a:tailEnd len="med" w="med" type="triangle"/>
          </a:ln>
        </p:spPr>
      </p:cxnSp>
      <p:sp>
        <p:nvSpPr>
          <p:cNvPr id="564" name="Google Shape;564;p48"/>
          <p:cNvSpPr txBox="1"/>
          <p:nvPr/>
        </p:nvSpPr>
        <p:spPr>
          <a:xfrm>
            <a:off x="0" y="1297050"/>
            <a:ext cx="3306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Lato"/>
                <a:ea typeface="Lato"/>
                <a:cs typeface="Lato"/>
                <a:sym typeface="Lato"/>
              </a:rPr>
              <a:t>Goal</a:t>
            </a:r>
            <a:r>
              <a:rPr lang="en-GB">
                <a:solidFill>
                  <a:srgbClr val="FFFFFF"/>
                </a:solidFill>
                <a:latin typeface="Lato"/>
                <a:ea typeface="Lato"/>
                <a:cs typeface="Lato"/>
                <a:sym typeface="Lato"/>
              </a:rPr>
              <a:t>: Understand how MC knows when GPS module has satellite lock and how coordinates are received by MC. </a:t>
            </a:r>
            <a:endParaRPr>
              <a:solidFill>
                <a:srgbClr val="FFFFFF"/>
              </a:solidFill>
              <a:latin typeface="Lato"/>
              <a:ea typeface="Lato"/>
              <a:cs typeface="Lato"/>
              <a:sym typeface="Lato"/>
            </a:endParaRPr>
          </a:p>
        </p:txBody>
      </p:sp>
      <p:sp>
        <p:nvSpPr>
          <p:cNvPr id="565" name="Google Shape;565;p48"/>
          <p:cNvSpPr txBox="1"/>
          <p:nvPr/>
        </p:nvSpPr>
        <p:spPr>
          <a:xfrm>
            <a:off x="0" y="2673674"/>
            <a:ext cx="3306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Lato"/>
                <a:ea typeface="Lato"/>
                <a:cs typeface="Lato"/>
                <a:sym typeface="Lato"/>
              </a:rPr>
              <a:t>Conclusion</a:t>
            </a:r>
            <a:r>
              <a:rPr lang="en-GB">
                <a:solidFill>
                  <a:srgbClr val="FFFFFF"/>
                </a:solidFill>
                <a:latin typeface="Lato"/>
                <a:ea typeface="Lato"/>
                <a:cs typeface="Lato"/>
                <a:sym typeface="Lato"/>
              </a:rPr>
              <a:t>: Satellite lock received when a logic low input to MC’s PD2 pin. GPS coordinates transmitted via UART pins to the MC. </a:t>
            </a:r>
            <a:endParaRPr>
              <a:solidFill>
                <a:srgbClr val="FFFFFF"/>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Programming the Sensors: GPS</a:t>
            </a:r>
            <a:endParaRPr>
              <a:solidFill>
                <a:srgbClr val="FFFFFF"/>
              </a:solidFill>
            </a:endParaRPr>
          </a:p>
        </p:txBody>
      </p:sp>
      <p:sp>
        <p:nvSpPr>
          <p:cNvPr id="571" name="Google Shape;571;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lang="en-GB"/>
              <a:t>Goal: Read from </a:t>
            </a:r>
            <a:r>
              <a:rPr lang="en-GB"/>
              <a:t>GPS </a:t>
            </a:r>
            <a:r>
              <a:rPr lang="en-GB"/>
              <a:t>to determine latitude/</a:t>
            </a:r>
            <a:r>
              <a:rPr lang="en-GB"/>
              <a:t>longitude</a:t>
            </a:r>
            <a:endParaRPr/>
          </a:p>
          <a:p>
            <a:pPr indent="-311150" lvl="0" marL="457200" rtl="0" algn="l">
              <a:spcBef>
                <a:spcPts val="0"/>
              </a:spcBef>
              <a:spcAft>
                <a:spcPts val="0"/>
              </a:spcAft>
              <a:buSzPts val="1300"/>
              <a:buChar char="●"/>
            </a:pPr>
            <a:r>
              <a:rPr lang="en-GB"/>
              <a:t>Procedure:</a:t>
            </a:r>
            <a:endParaRPr/>
          </a:p>
          <a:p>
            <a:pPr indent="-298450" lvl="1" marL="914400" rtl="0" algn="l">
              <a:spcBef>
                <a:spcPts val="0"/>
              </a:spcBef>
              <a:spcAft>
                <a:spcPts val="0"/>
              </a:spcAft>
              <a:buSzPts val="1100"/>
              <a:buChar char="○"/>
            </a:pPr>
            <a:r>
              <a:rPr lang="en-GB"/>
              <a:t>Set UART protocol, initialize clock speed, and start UART</a:t>
            </a:r>
            <a:endParaRPr/>
          </a:p>
          <a:p>
            <a:pPr indent="-298450" lvl="1" marL="914400" rtl="0" algn="l">
              <a:spcBef>
                <a:spcPts val="0"/>
              </a:spcBef>
              <a:spcAft>
                <a:spcPts val="0"/>
              </a:spcAft>
              <a:buSzPts val="1100"/>
              <a:buChar char="○"/>
            </a:pPr>
            <a:r>
              <a:rPr lang="en-GB"/>
              <a:t>Wait until GPS is detected properly</a:t>
            </a:r>
            <a:endParaRPr/>
          </a:p>
          <a:p>
            <a:pPr indent="-298450" lvl="1" marL="914400" rtl="0" algn="l">
              <a:spcBef>
                <a:spcPts val="0"/>
              </a:spcBef>
              <a:spcAft>
                <a:spcPts val="0"/>
              </a:spcAft>
              <a:buSzPts val="1100"/>
              <a:buChar char="○"/>
            </a:pPr>
            <a:r>
              <a:rPr lang="en-GB"/>
              <a:t>Begin loop: if new data is ready, read it</a:t>
            </a:r>
            <a:endParaRPr/>
          </a:p>
          <a:p>
            <a:pPr indent="-298450" lvl="1" marL="914400" rtl="0" algn="l">
              <a:spcBef>
                <a:spcPts val="0"/>
              </a:spcBef>
              <a:spcAft>
                <a:spcPts val="0"/>
              </a:spcAft>
              <a:buSzPts val="1100"/>
              <a:buChar char="○"/>
            </a:pPr>
            <a:r>
              <a:rPr lang="en-GB"/>
              <a:t>Convert raw data to time, date, latitude and longitude, speed, angle, altitude, and number of satellites</a:t>
            </a:r>
            <a:endParaRPr/>
          </a:p>
          <a:p>
            <a:pPr indent="-311150" lvl="0" marL="457200" rtl="0" algn="l">
              <a:spcBef>
                <a:spcPts val="0"/>
              </a:spcBef>
              <a:spcAft>
                <a:spcPts val="0"/>
              </a:spcAft>
              <a:buSzPts val="1300"/>
              <a:buChar char="●"/>
            </a:pPr>
            <a:r>
              <a:rPr lang="en-GB"/>
              <a:t>Conclusion: The GPS gave very accurate readings, but I ran into an issue where I was not able to use the Arduino’s dedicated UART hardware at the same time as I had it connected to my computer for debugging since they used the same lines. To fix this, I had to switch over to implementing UART through software rather than hardware, which is slower and stops everything when reading and sending a character. </a:t>
            </a:r>
            <a:endParaRPr/>
          </a:p>
          <a:p>
            <a:pPr indent="0" lvl="0" marL="457200" rtl="0" algn="l">
              <a:spcBef>
                <a:spcPts val="1200"/>
              </a:spcBef>
              <a:spcAft>
                <a:spcPts val="1200"/>
              </a:spcAft>
              <a:buNone/>
            </a:pPr>
            <a:r>
              <a:rPr i="1" lang="en-GB"/>
              <a:t>*</a:t>
            </a:r>
            <a:r>
              <a:rPr i="1" lang="en-GB"/>
              <a:t>Demonstration shown on next slide</a:t>
            </a:r>
            <a:endParaRPr i="1"/>
          </a:p>
        </p:txBody>
      </p:sp>
      <p:sp>
        <p:nvSpPr>
          <p:cNvPr id="572" name="Google Shape;572;p49"/>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4.1.1</a:t>
            </a:r>
            <a:endParaRPr>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Programming the Sensors: </a:t>
            </a:r>
            <a:r>
              <a:rPr lang="en-GB">
                <a:solidFill>
                  <a:srgbClr val="FFFFFF"/>
                </a:solidFill>
              </a:rPr>
              <a:t>GPS</a:t>
            </a:r>
            <a:endParaRPr>
              <a:solidFill>
                <a:srgbClr val="FFFFFF"/>
              </a:solidFill>
            </a:endParaRPr>
          </a:p>
        </p:txBody>
      </p:sp>
      <p:sp>
        <p:nvSpPr>
          <p:cNvPr id="578" name="Google Shape;578;p50"/>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4.1.1</a:t>
            </a:r>
            <a:endParaRPr>
              <a:solidFill>
                <a:schemeClr val="lt1"/>
              </a:solidFill>
              <a:latin typeface="Lato"/>
              <a:ea typeface="Lato"/>
              <a:cs typeface="Lato"/>
              <a:sym typeface="Lato"/>
            </a:endParaRPr>
          </a:p>
        </p:txBody>
      </p:sp>
      <p:pic>
        <p:nvPicPr>
          <p:cNvPr id="579" name="Google Shape;579;p50" title="ECE 129 Design Review 2 GPS Demo.mp4">
            <a:hlinkClick r:id="rId3"/>
          </p:cNvPr>
          <p:cNvPicPr preferRelativeResize="0"/>
          <p:nvPr/>
        </p:nvPicPr>
        <p:blipFill>
          <a:blip r:embed="rId4">
            <a:alphaModFix/>
          </a:blip>
          <a:stretch>
            <a:fillRect/>
          </a:stretch>
        </p:blipFill>
        <p:spPr>
          <a:xfrm>
            <a:off x="1763000" y="1307850"/>
            <a:ext cx="4874075" cy="3655556"/>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9"/>
                                        </p:tgtEl>
                                        <p:attrNameLst>
                                          <p:attrName>style.visibility</p:attrName>
                                        </p:attrNameLst>
                                      </p:cBhvr>
                                      <p:to>
                                        <p:strVal val="visible"/>
                                      </p:to>
                                    </p:set>
                                    <p:animEffect filter="fade" transition="in">
                                      <p:cBhvr>
                                        <p:cTn dur="1000"/>
                                        <p:tgtEl>
                                          <p:spTgt spid="57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51"/>
          <p:cNvSpPr txBox="1"/>
          <p:nvPr>
            <p:ph type="title"/>
          </p:nvPr>
        </p:nvSpPr>
        <p:spPr>
          <a:xfrm>
            <a:off x="1287475" y="932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Hardware implementation of Programmable GPS Pre-planned Path</a:t>
            </a:r>
            <a:endParaRPr>
              <a:solidFill>
                <a:srgbClr val="FFFFFF"/>
              </a:solidFill>
            </a:endParaRPr>
          </a:p>
        </p:txBody>
      </p:sp>
      <p:pic>
        <p:nvPicPr>
          <p:cNvPr id="585" name="Google Shape;585;p51"/>
          <p:cNvPicPr preferRelativeResize="0"/>
          <p:nvPr/>
        </p:nvPicPr>
        <p:blipFill rotWithShape="1">
          <a:blip r:embed="rId3">
            <a:alphaModFix/>
          </a:blip>
          <a:srcRect b="12183" l="28138" r="1124" t="36320"/>
          <a:stretch/>
        </p:blipFill>
        <p:spPr>
          <a:xfrm>
            <a:off x="719400" y="903662"/>
            <a:ext cx="7705200" cy="3155323"/>
          </a:xfrm>
          <a:prstGeom prst="rect">
            <a:avLst/>
          </a:prstGeom>
          <a:noFill/>
          <a:ln>
            <a:noFill/>
          </a:ln>
        </p:spPr>
      </p:pic>
      <p:sp>
        <p:nvSpPr>
          <p:cNvPr id="586" name="Google Shape;586;p51"/>
          <p:cNvSpPr txBox="1"/>
          <p:nvPr/>
        </p:nvSpPr>
        <p:spPr>
          <a:xfrm>
            <a:off x="7766709" y="903671"/>
            <a:ext cx="657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V1.5</a:t>
            </a:r>
            <a:endParaRPr>
              <a:latin typeface="Lato"/>
              <a:ea typeface="Lato"/>
              <a:cs typeface="Lato"/>
              <a:sym typeface="Lato"/>
            </a:endParaRPr>
          </a:p>
        </p:txBody>
      </p:sp>
      <p:sp>
        <p:nvSpPr>
          <p:cNvPr id="587" name="Google Shape;587;p51"/>
          <p:cNvSpPr txBox="1"/>
          <p:nvPr/>
        </p:nvSpPr>
        <p:spPr>
          <a:xfrm>
            <a:off x="139050" y="169475"/>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4.7.0</a:t>
            </a:r>
            <a:endParaRPr>
              <a:solidFill>
                <a:srgbClr val="FFFFFF"/>
              </a:solidFill>
              <a:latin typeface="Lato"/>
              <a:ea typeface="Lato"/>
              <a:cs typeface="Lato"/>
              <a:sym typeface="Lato"/>
            </a:endParaRPr>
          </a:p>
        </p:txBody>
      </p:sp>
      <p:sp>
        <p:nvSpPr>
          <p:cNvPr id="588" name="Google Shape;588;p51"/>
          <p:cNvSpPr/>
          <p:nvPr/>
        </p:nvSpPr>
        <p:spPr>
          <a:xfrm>
            <a:off x="3276738" y="903663"/>
            <a:ext cx="1249200" cy="77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9" name="Google Shape;589;p51"/>
          <p:cNvSpPr/>
          <p:nvPr/>
        </p:nvSpPr>
        <p:spPr>
          <a:xfrm>
            <a:off x="3276750" y="2010413"/>
            <a:ext cx="801900" cy="77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0" name="Google Shape;590;p51"/>
          <p:cNvSpPr/>
          <p:nvPr/>
        </p:nvSpPr>
        <p:spPr>
          <a:xfrm>
            <a:off x="3276774" y="3288288"/>
            <a:ext cx="3703800" cy="77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1" name="Google Shape;591;p51"/>
          <p:cNvSpPr/>
          <p:nvPr/>
        </p:nvSpPr>
        <p:spPr>
          <a:xfrm>
            <a:off x="3861813" y="2965788"/>
            <a:ext cx="552600" cy="322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2" name="Google Shape;592;p51"/>
          <p:cNvSpPr/>
          <p:nvPr/>
        </p:nvSpPr>
        <p:spPr>
          <a:xfrm>
            <a:off x="822150" y="1055038"/>
            <a:ext cx="2382600" cy="261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3" name="Google Shape;593;p51"/>
          <p:cNvSpPr txBox="1"/>
          <p:nvPr/>
        </p:nvSpPr>
        <p:spPr>
          <a:xfrm>
            <a:off x="2914996" y="1694454"/>
            <a:ext cx="402000" cy="434100"/>
          </a:xfrm>
          <a:prstGeom prst="rect">
            <a:avLst/>
          </a:prstGeom>
          <a:noFill/>
          <a:ln>
            <a:noFill/>
          </a:ln>
        </p:spPr>
        <p:txBody>
          <a:bodyPr anchorCtr="0" anchor="t" bIns="91425" lIns="91425" spcFirstLastPara="1" rIns="91425" wrap="square" tIns="91425">
            <a:spAutoFit/>
          </a:bodyPr>
          <a:lstStyle/>
          <a:p>
            <a:pPr indent="0" lvl="0" marL="0" rtl="0" algn="r">
              <a:lnSpc>
                <a:spcPct val="90000"/>
              </a:lnSpc>
              <a:spcBef>
                <a:spcPts val="0"/>
              </a:spcBef>
              <a:spcAft>
                <a:spcPts val="0"/>
              </a:spcAft>
              <a:buNone/>
            </a:pPr>
            <a:r>
              <a:rPr lang="en-GB" sz="900">
                <a:latin typeface="Lato"/>
                <a:ea typeface="Lato"/>
                <a:cs typeface="Lato"/>
                <a:sym typeface="Lato"/>
              </a:rPr>
              <a:t>RX</a:t>
            </a:r>
            <a:endParaRPr sz="900">
              <a:latin typeface="Lato"/>
              <a:ea typeface="Lato"/>
              <a:cs typeface="Lato"/>
              <a:sym typeface="Lato"/>
            </a:endParaRPr>
          </a:p>
          <a:p>
            <a:pPr indent="0" lvl="0" marL="0" rtl="0" algn="r">
              <a:lnSpc>
                <a:spcPct val="90000"/>
              </a:lnSpc>
              <a:spcBef>
                <a:spcPts val="0"/>
              </a:spcBef>
              <a:spcAft>
                <a:spcPts val="0"/>
              </a:spcAft>
              <a:buNone/>
            </a:pPr>
            <a:r>
              <a:rPr lang="en-GB" sz="900">
                <a:latin typeface="Lato"/>
                <a:ea typeface="Lato"/>
                <a:cs typeface="Lato"/>
                <a:sym typeface="Lato"/>
              </a:rPr>
              <a:t>TX</a:t>
            </a:r>
            <a:endParaRPr sz="900">
              <a:latin typeface="Lato"/>
              <a:ea typeface="Lato"/>
              <a:cs typeface="Lato"/>
              <a:sym typeface="Lato"/>
            </a:endParaRPr>
          </a:p>
        </p:txBody>
      </p:sp>
      <p:sp>
        <p:nvSpPr>
          <p:cNvPr id="594" name="Google Shape;594;p51"/>
          <p:cNvSpPr txBox="1"/>
          <p:nvPr/>
        </p:nvSpPr>
        <p:spPr>
          <a:xfrm>
            <a:off x="5691271" y="990063"/>
            <a:ext cx="19800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Hardware USB-C Port</a:t>
            </a:r>
            <a:endParaRPr>
              <a:latin typeface="Lato"/>
              <a:ea typeface="Lato"/>
              <a:cs typeface="Lato"/>
              <a:sym typeface="Lato"/>
            </a:endParaRPr>
          </a:p>
        </p:txBody>
      </p:sp>
      <p:cxnSp>
        <p:nvCxnSpPr>
          <p:cNvPr id="595" name="Google Shape;595;p51"/>
          <p:cNvCxnSpPr/>
          <p:nvPr/>
        </p:nvCxnSpPr>
        <p:spPr>
          <a:xfrm>
            <a:off x="7484200" y="1386763"/>
            <a:ext cx="0" cy="351600"/>
          </a:xfrm>
          <a:prstGeom prst="straightConnector1">
            <a:avLst/>
          </a:prstGeom>
          <a:noFill/>
          <a:ln cap="flat" cmpd="sng" w="19050">
            <a:solidFill>
              <a:srgbClr val="000000"/>
            </a:solidFill>
            <a:prstDash val="solid"/>
            <a:round/>
            <a:headEnd len="med" w="med" type="none"/>
            <a:tailEnd len="med" w="med" type="triangle"/>
          </a:ln>
        </p:spPr>
      </p:cxnSp>
      <p:sp>
        <p:nvSpPr>
          <p:cNvPr id="596" name="Google Shape;596;p51"/>
          <p:cNvSpPr txBox="1"/>
          <p:nvPr/>
        </p:nvSpPr>
        <p:spPr>
          <a:xfrm>
            <a:off x="4525950" y="3365838"/>
            <a:ext cx="12492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USB to UART IC </a:t>
            </a:r>
            <a:endParaRPr>
              <a:latin typeface="Lato"/>
              <a:ea typeface="Lato"/>
              <a:cs typeface="Lato"/>
              <a:sym typeface="Lato"/>
            </a:endParaRPr>
          </a:p>
        </p:txBody>
      </p:sp>
      <p:cxnSp>
        <p:nvCxnSpPr>
          <p:cNvPr id="597" name="Google Shape;597;p51"/>
          <p:cNvCxnSpPr>
            <a:stCxn id="596" idx="0"/>
          </p:cNvCxnSpPr>
          <p:nvPr/>
        </p:nvCxnSpPr>
        <p:spPr>
          <a:xfrm rot="10800000">
            <a:off x="5150550" y="2974038"/>
            <a:ext cx="0" cy="391800"/>
          </a:xfrm>
          <a:prstGeom prst="straightConnector1">
            <a:avLst/>
          </a:prstGeom>
          <a:noFill/>
          <a:ln cap="flat" cmpd="sng" w="19050">
            <a:solidFill>
              <a:srgbClr val="000000"/>
            </a:solidFill>
            <a:prstDash val="solid"/>
            <a:round/>
            <a:headEnd len="med" w="med" type="none"/>
            <a:tailEnd len="med" w="med" type="triangle"/>
          </a:ln>
        </p:spPr>
      </p:cxnSp>
      <p:sp>
        <p:nvSpPr>
          <p:cNvPr id="598" name="Google Shape;598;p51"/>
          <p:cNvSpPr txBox="1"/>
          <p:nvPr/>
        </p:nvSpPr>
        <p:spPr>
          <a:xfrm>
            <a:off x="1023446" y="2128563"/>
            <a:ext cx="1980000" cy="1262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Fully programmable microcontroller via USB-C port. Used for uploading GPS </a:t>
            </a:r>
            <a:r>
              <a:rPr lang="en-GB">
                <a:latin typeface="Lato"/>
                <a:ea typeface="Lato"/>
                <a:cs typeface="Lato"/>
                <a:sym typeface="Lato"/>
              </a:rPr>
              <a:t>pre planned</a:t>
            </a:r>
            <a:r>
              <a:rPr lang="en-GB">
                <a:latin typeface="Lato"/>
                <a:ea typeface="Lato"/>
                <a:cs typeface="Lato"/>
                <a:sym typeface="Lato"/>
              </a:rPr>
              <a:t> path</a:t>
            </a:r>
            <a:endParaRPr>
              <a:latin typeface="Lato"/>
              <a:ea typeface="Lato"/>
              <a:cs typeface="Lato"/>
              <a:sym typeface="Lato"/>
            </a:endParaRPr>
          </a:p>
        </p:txBody>
      </p:sp>
      <p:sp>
        <p:nvSpPr>
          <p:cNvPr id="599" name="Google Shape;599;p51"/>
          <p:cNvSpPr txBox="1"/>
          <p:nvPr/>
        </p:nvSpPr>
        <p:spPr>
          <a:xfrm>
            <a:off x="1023450" y="1055038"/>
            <a:ext cx="19800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latin typeface="Lato"/>
                <a:ea typeface="Lato"/>
                <a:cs typeface="Lato"/>
                <a:sym typeface="Lato"/>
              </a:rPr>
              <a:t>ATMega328p</a:t>
            </a:r>
            <a:br>
              <a:rPr lang="en-GB">
                <a:latin typeface="Lato"/>
                <a:ea typeface="Lato"/>
                <a:cs typeface="Lato"/>
                <a:sym typeface="Lato"/>
              </a:rPr>
            </a:br>
            <a:r>
              <a:rPr lang="en-GB">
                <a:latin typeface="Lato"/>
                <a:ea typeface="Lato"/>
                <a:cs typeface="Lato"/>
                <a:sym typeface="Lato"/>
              </a:rPr>
              <a:t>Microcontroller</a:t>
            </a:r>
            <a:endParaRPr>
              <a:latin typeface="Lato"/>
              <a:ea typeface="Lato"/>
              <a:cs typeface="Lato"/>
              <a:sym typeface="Lato"/>
            </a:endParaRPr>
          </a:p>
        </p:txBody>
      </p:sp>
      <p:sp>
        <p:nvSpPr>
          <p:cNvPr id="600" name="Google Shape;600;p51"/>
          <p:cNvSpPr txBox="1"/>
          <p:nvPr/>
        </p:nvSpPr>
        <p:spPr>
          <a:xfrm>
            <a:off x="719400" y="4059000"/>
            <a:ext cx="7705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Lato"/>
                <a:ea typeface="Lato"/>
                <a:cs typeface="Lato"/>
                <a:sym typeface="Lato"/>
              </a:rPr>
              <a:t>Goal</a:t>
            </a:r>
            <a:r>
              <a:rPr lang="en-GB">
                <a:solidFill>
                  <a:srgbClr val="FFFFFF"/>
                </a:solidFill>
                <a:latin typeface="Lato"/>
                <a:ea typeface="Lato"/>
                <a:cs typeface="Lato"/>
                <a:sym typeface="Lato"/>
              </a:rPr>
              <a:t>: Understand how MC is programmed via USB  Type C port.</a:t>
            </a:r>
            <a:endParaRPr>
              <a:solidFill>
                <a:srgbClr val="FFFFFF"/>
              </a:solidFill>
              <a:latin typeface="Lato"/>
              <a:ea typeface="Lato"/>
              <a:cs typeface="Lato"/>
              <a:sym typeface="Lato"/>
            </a:endParaRPr>
          </a:p>
        </p:txBody>
      </p:sp>
      <p:sp>
        <p:nvSpPr>
          <p:cNvPr id="601" name="Google Shape;601;p51"/>
          <p:cNvSpPr txBox="1"/>
          <p:nvPr/>
        </p:nvSpPr>
        <p:spPr>
          <a:xfrm>
            <a:off x="719400" y="4392950"/>
            <a:ext cx="770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solidFill>
                  <a:srgbClr val="FFFFFF"/>
                </a:solidFill>
                <a:latin typeface="Lato"/>
                <a:ea typeface="Lato"/>
                <a:cs typeface="Lato"/>
                <a:sym typeface="Lato"/>
              </a:rPr>
              <a:t>Conclusion</a:t>
            </a:r>
            <a:r>
              <a:rPr lang="en-GB">
                <a:solidFill>
                  <a:srgbClr val="FFFFFF"/>
                </a:solidFill>
                <a:latin typeface="Lato"/>
                <a:ea typeface="Lato"/>
                <a:cs typeface="Lato"/>
                <a:sym typeface="Lato"/>
              </a:rPr>
              <a:t>: The MC is programmed by UART pins from the USB to UART IC, which is connected to a physical USB Type C port. The USB to UART IC converts USB Protocol to UART Protocol.</a:t>
            </a:r>
            <a:endParaRPr>
              <a:solidFill>
                <a:srgbClr val="FFFFFF"/>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sp>
        <p:nvSpPr>
          <p:cNvPr id="606" name="Google Shape;606;p5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Programming the Arduino to the Raspberry Pi</a:t>
            </a:r>
            <a:endParaRPr>
              <a:solidFill>
                <a:srgbClr val="FFFFFF"/>
              </a:solidFill>
            </a:endParaRPr>
          </a:p>
        </p:txBody>
      </p:sp>
      <p:sp>
        <p:nvSpPr>
          <p:cNvPr id="607" name="Google Shape;607;p52"/>
          <p:cNvSpPr txBox="1"/>
          <p:nvPr>
            <p:ph idx="1" type="body"/>
          </p:nvPr>
        </p:nvSpPr>
        <p:spPr>
          <a:xfrm>
            <a:off x="1297500" y="1567550"/>
            <a:ext cx="73086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Goal: Connect the Arduino and Raspberry Pi so that they can send information to each other</a:t>
            </a:r>
            <a:endParaRPr/>
          </a:p>
          <a:p>
            <a:pPr indent="-311150" lvl="0" marL="457200" rtl="0" algn="l">
              <a:spcBef>
                <a:spcPts val="0"/>
              </a:spcBef>
              <a:spcAft>
                <a:spcPts val="0"/>
              </a:spcAft>
              <a:buSzPts val="1300"/>
              <a:buChar char="●"/>
            </a:pPr>
            <a:r>
              <a:rPr lang="en-GB"/>
              <a:t>Procedure:</a:t>
            </a:r>
            <a:endParaRPr/>
          </a:p>
          <a:p>
            <a:pPr indent="-298450" lvl="1" marL="914400" rtl="0" algn="l">
              <a:spcBef>
                <a:spcPts val="0"/>
              </a:spcBef>
              <a:spcAft>
                <a:spcPts val="0"/>
              </a:spcAft>
              <a:buSzPts val="1100"/>
              <a:buChar char="○"/>
            </a:pPr>
            <a:r>
              <a:rPr lang="en-GB"/>
              <a:t>Connect the Arduino and Raspberry Pi via SPI, since I2C is used for Arduino and sensors, UART is already being used by GPS sensor/USB to Arduino, and no other USB ports. Use voltage divider/regulator between Arduino and Raspberry Pi because Arduino outputs 5V while Raspberry Pi pins only take in 3.3V</a:t>
            </a:r>
            <a:endParaRPr/>
          </a:p>
          <a:p>
            <a:pPr indent="-298450" lvl="1" marL="914400" rtl="0" algn="l">
              <a:spcBef>
                <a:spcPts val="0"/>
              </a:spcBef>
              <a:spcAft>
                <a:spcPts val="0"/>
              </a:spcAft>
              <a:buSzPts val="1100"/>
              <a:buChar char="○"/>
            </a:pPr>
            <a:r>
              <a:rPr lang="en-GB"/>
              <a:t>Set SPI procedure on both Raspberry Pi and Arduino side, wait until both connect to each other</a:t>
            </a:r>
            <a:endParaRPr/>
          </a:p>
          <a:p>
            <a:pPr indent="-298450" lvl="1" marL="914400" rtl="0" algn="l">
              <a:spcBef>
                <a:spcPts val="0"/>
              </a:spcBef>
              <a:spcAft>
                <a:spcPts val="0"/>
              </a:spcAft>
              <a:buSzPts val="1100"/>
              <a:buChar char="○"/>
            </a:pPr>
            <a:r>
              <a:rPr lang="en-GB"/>
              <a:t>Send data from Raspberry Pi to Arduino, manipulate the data, and have Arduino send back to Raspberry Pi</a:t>
            </a:r>
            <a:endParaRPr/>
          </a:p>
          <a:p>
            <a:pPr indent="-311150" lvl="0" marL="457200" rtl="0" algn="l">
              <a:spcBef>
                <a:spcPts val="0"/>
              </a:spcBef>
              <a:spcAft>
                <a:spcPts val="0"/>
              </a:spcAft>
              <a:buSzPts val="1300"/>
              <a:buChar char="●"/>
            </a:pPr>
            <a:r>
              <a:rPr lang="en-GB"/>
              <a:t>Conclusion: The two devices successfully communicated with each other. Ideally, USB would be easier as it would require less wires and no need for regulating the voltage, so another Raspberry Pi and Arduino with more USB ports might be considered</a:t>
            </a:r>
            <a:endParaRPr/>
          </a:p>
        </p:txBody>
      </p:sp>
      <p:sp>
        <p:nvSpPr>
          <p:cNvPr id="608" name="Google Shape;608;p52"/>
          <p:cNvSpPr txBox="1"/>
          <p:nvPr/>
        </p:nvSpPr>
        <p:spPr>
          <a:xfrm>
            <a:off x="202300" y="92375"/>
            <a:ext cx="66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3</a:t>
            </a:r>
            <a:r>
              <a:rPr lang="en-GB">
                <a:solidFill>
                  <a:schemeClr val="lt1"/>
                </a:solidFill>
                <a:latin typeface="Lato"/>
                <a:ea typeface="Lato"/>
                <a:cs typeface="Lato"/>
                <a:sym typeface="Lato"/>
              </a:rPr>
              <a:t>.1.2</a:t>
            </a:r>
            <a:endParaRPr>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 name="Shape 166"/>
        <p:cNvGrpSpPr/>
        <p:nvPr/>
      </p:nvGrpSpPr>
      <p:grpSpPr>
        <a:xfrm>
          <a:off x="0" y="0"/>
          <a:ext cx="0" cy="0"/>
          <a:chOff x="0" y="0"/>
          <a:chExt cx="0" cy="0"/>
        </a:xfrm>
      </p:grpSpPr>
      <p:sp>
        <p:nvSpPr>
          <p:cNvPr id="167" name="Google Shape;167;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Technical</a:t>
            </a:r>
            <a:r>
              <a:rPr lang="en-GB">
                <a:solidFill>
                  <a:srgbClr val="FFFFFF"/>
                </a:solidFill>
              </a:rPr>
              <a:t> Requirements</a:t>
            </a:r>
            <a:endParaRPr>
              <a:solidFill>
                <a:srgbClr val="FFFFFF"/>
              </a:solidFill>
              <a:latin typeface="Lato"/>
              <a:ea typeface="Lato"/>
              <a:cs typeface="Lato"/>
              <a:sym typeface="Lato"/>
            </a:endParaRPr>
          </a:p>
        </p:txBody>
      </p:sp>
      <p:sp>
        <p:nvSpPr>
          <p:cNvPr id="168" name="Google Shape;168;p17"/>
          <p:cNvSpPr txBox="1"/>
          <p:nvPr>
            <p:ph idx="1" type="body"/>
          </p:nvPr>
        </p:nvSpPr>
        <p:spPr>
          <a:xfrm>
            <a:off x="1297500" y="1567550"/>
            <a:ext cx="7038900" cy="3354900"/>
          </a:xfrm>
          <a:prstGeom prst="rect">
            <a:avLst/>
          </a:prstGeom>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1.0.0 - Drone Flight Time</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Drone shall fly for at least 30 minutes with a 1 hour stretch goal</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1.1.0 - Power Usage</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Component power should be optimized in part selection, design, and usage</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1.1.1 - Hardware</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Drone power usage shall consume power within the power budget in one cycle</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1.1.2 - Battery</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Battery shall be capable of powering all components for at least one cycle</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1.2.0 - Minimal Drone Speed</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Drone shall be able to fly at least 5mph in winds up to 15mph</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2.2.0 - Lift Bag Capacity</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The drone shall have a lift bag capable of counteracting drone mass</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3.1.2 - Remote Control</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Adjust remote control system in order to avoid unwanted moments</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4.0.0 - Autonomous Control</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Setup Plant for control system in state space form</a:t>
            </a:r>
            <a:endParaRPr sz="1200">
              <a:latin typeface="Arial"/>
              <a:ea typeface="Arial"/>
              <a:cs typeface="Arial"/>
              <a:sym typeface="Aria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53"/>
          <p:cNvSpPr txBox="1"/>
          <p:nvPr>
            <p:ph type="title"/>
          </p:nvPr>
        </p:nvSpPr>
        <p:spPr>
          <a:xfrm>
            <a:off x="1277399" y="0"/>
            <a:ext cx="6084300" cy="854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Power Requirements for Microcontroller and Microprocessor</a:t>
            </a:r>
            <a:endParaRPr>
              <a:solidFill>
                <a:srgbClr val="FFFFFF"/>
              </a:solidFill>
            </a:endParaRPr>
          </a:p>
        </p:txBody>
      </p:sp>
      <p:graphicFrame>
        <p:nvGraphicFramePr>
          <p:cNvPr id="614" name="Google Shape;614;p53"/>
          <p:cNvGraphicFramePr/>
          <p:nvPr/>
        </p:nvGraphicFramePr>
        <p:xfrm>
          <a:off x="1353175" y="1092763"/>
          <a:ext cx="3000000" cy="3000000"/>
        </p:xfrm>
        <a:graphic>
          <a:graphicData uri="http://schemas.openxmlformats.org/drawingml/2006/table">
            <a:tbl>
              <a:tblPr>
                <a:noFill/>
                <a:tableStyleId>{EFA762B1-456F-4E7F-A26F-A2956F93FB4C}</a:tableStyleId>
              </a:tblPr>
              <a:tblGrid>
                <a:gridCol w="613750"/>
                <a:gridCol w="790075"/>
                <a:gridCol w="570225"/>
                <a:gridCol w="658925"/>
                <a:gridCol w="726050"/>
                <a:gridCol w="501400"/>
                <a:gridCol w="382850"/>
                <a:gridCol w="541100"/>
                <a:gridCol w="999550"/>
                <a:gridCol w="613750"/>
                <a:gridCol w="532875"/>
              </a:tblGrid>
              <a:tr h="428575">
                <a:tc>
                  <a:txBody>
                    <a:bodyPr/>
                    <a:lstStyle/>
                    <a:p>
                      <a:pPr indent="0" lvl="0" marL="0" rtl="0" algn="l">
                        <a:lnSpc>
                          <a:spcPct val="115000"/>
                        </a:lnSpc>
                        <a:spcBef>
                          <a:spcPts val="0"/>
                        </a:spcBef>
                        <a:spcAft>
                          <a:spcPts val="0"/>
                        </a:spcAft>
                        <a:buNone/>
                      </a:pPr>
                      <a:r>
                        <a:rPr lang="en-GB" sz="800"/>
                        <a:t>Name</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t>Description</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800"/>
                        <a:t>Nominal Voltage(V)</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l">
                        <a:lnSpc>
                          <a:spcPct val="115000"/>
                        </a:lnSpc>
                        <a:spcBef>
                          <a:spcPts val="0"/>
                        </a:spcBef>
                        <a:spcAft>
                          <a:spcPts val="0"/>
                        </a:spcAft>
                        <a:buNone/>
                      </a:pPr>
                      <a:r>
                        <a:rPr lang="en-GB" sz="800"/>
                        <a:t>Total Consumption/Cycle(mA*hrs)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gridSpan="2">
                  <a:txBody>
                    <a:bodyPr/>
                    <a:lstStyle/>
                    <a:p>
                      <a:pPr indent="0" lvl="0" marL="0" rtl="0" algn="l">
                        <a:lnSpc>
                          <a:spcPct val="115000"/>
                        </a:lnSpc>
                        <a:spcBef>
                          <a:spcPts val="0"/>
                        </a:spcBef>
                        <a:spcAft>
                          <a:spcPts val="0"/>
                        </a:spcAft>
                        <a:buNone/>
                      </a:pPr>
                      <a:r>
                        <a:rPr lang="en-GB" sz="800"/>
                        <a:t>Total Energy/Cycle (mW*hrs)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l">
                        <a:lnSpc>
                          <a:spcPct val="115000"/>
                        </a:lnSpc>
                        <a:spcBef>
                          <a:spcPts val="0"/>
                        </a:spcBef>
                        <a:spcAft>
                          <a:spcPts val="0"/>
                        </a:spcAft>
                        <a:buNone/>
                      </a:pPr>
                      <a:r>
                        <a:rPr lang="en-GB" sz="800"/>
                        <a:t>Power%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3">
                  <a:txBody>
                    <a:bodyPr/>
                    <a:lstStyle/>
                    <a:p>
                      <a:pPr indent="0" lvl="0" marL="0" rtl="0" algn="l">
                        <a:lnSpc>
                          <a:spcPct val="115000"/>
                        </a:lnSpc>
                        <a:spcBef>
                          <a:spcPts val="0"/>
                        </a:spcBef>
                        <a:spcAft>
                          <a:spcPts val="0"/>
                        </a:spcAft>
                        <a:buNone/>
                      </a:pPr>
                      <a:r>
                        <a:rPr lang="en-GB" sz="800"/>
                        <a:t>Comments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r>
              <a:tr h="315575">
                <a:tc>
                  <a:txBody>
                    <a:bodyPr/>
                    <a:lstStyle/>
                    <a:p>
                      <a:pPr indent="0" lvl="0" marL="0" rtl="0" algn="l">
                        <a:lnSpc>
                          <a:spcPct val="115000"/>
                        </a:lnSpc>
                        <a:spcBef>
                          <a:spcPts val="0"/>
                        </a:spcBef>
                        <a:spcAft>
                          <a:spcPts val="0"/>
                        </a:spcAft>
                        <a:buNone/>
                      </a:pPr>
                      <a:r>
                        <a:rPr lang="en-GB" sz="800"/>
                        <a:t>ATMega 328p</a:t>
                      </a:r>
                      <a:endParaRPr sz="8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800"/>
                        <a:t>Microcontroller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2">
                  <a:txBody>
                    <a:bodyPr/>
                    <a:lstStyle/>
                    <a:p>
                      <a:pPr indent="0" lvl="0" marL="0" rtl="0" algn="ctr">
                        <a:lnSpc>
                          <a:spcPct val="115000"/>
                        </a:lnSpc>
                        <a:spcBef>
                          <a:spcPts val="0"/>
                        </a:spcBef>
                        <a:spcAft>
                          <a:spcPts val="0"/>
                        </a:spcAft>
                        <a:buNone/>
                      </a:pPr>
                      <a:r>
                        <a:rPr lang="en-GB" sz="800"/>
                        <a:t>11.7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gridSpan="2">
                  <a:txBody>
                    <a:bodyPr/>
                    <a:lstStyle/>
                    <a:p>
                      <a:pPr indent="0" lvl="0" marL="0" rtl="0" algn="ctr">
                        <a:lnSpc>
                          <a:spcPct val="115000"/>
                        </a:lnSpc>
                        <a:spcBef>
                          <a:spcPts val="0"/>
                        </a:spcBef>
                        <a:spcAft>
                          <a:spcPts val="0"/>
                        </a:spcAft>
                        <a:buNone/>
                      </a:pPr>
                      <a:r>
                        <a:rPr lang="en-GB" sz="800"/>
                        <a:t>58.5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a:txBody>
                    <a:bodyPr/>
                    <a:lstStyle/>
                    <a:p>
                      <a:pPr indent="0" lvl="0" marL="0" rtl="0" algn="r">
                        <a:lnSpc>
                          <a:spcPct val="115000"/>
                        </a:lnSpc>
                        <a:spcBef>
                          <a:spcPts val="0"/>
                        </a:spcBef>
                        <a:spcAft>
                          <a:spcPts val="0"/>
                        </a:spcAft>
                        <a:buNone/>
                      </a:pPr>
                      <a:r>
                        <a:rPr lang="en-GB" sz="800" u="sng"/>
                        <a:t>0.08%</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800">
                          <a:highlight>
                            <a:srgbClr val="FFD966"/>
                          </a:highlight>
                        </a:rPr>
                        <a:t>Always on during 1hr flight,</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small(1mA) leakage current estimated¹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r h="594000">
                <a:tc>
                  <a:txBody>
                    <a:bodyPr/>
                    <a:lstStyle/>
                    <a:p>
                      <a:pPr indent="0" lvl="0" marL="0" rtl="0" algn="l">
                        <a:lnSpc>
                          <a:spcPct val="115000"/>
                        </a:lnSpc>
                        <a:spcBef>
                          <a:spcPts val="0"/>
                        </a:spcBef>
                        <a:spcAft>
                          <a:spcPts val="0"/>
                        </a:spcAft>
                        <a:buNone/>
                      </a:pPr>
                      <a:r>
                        <a:rPr lang="en-GB" sz="800"/>
                        <a:t>Raspberry Pi</a:t>
                      </a:r>
                      <a:endParaRPr sz="800"/>
                    </a:p>
                    <a:p>
                      <a:pPr indent="0" lvl="0" marL="0" rtl="0" algn="l">
                        <a:lnSpc>
                          <a:spcPct val="115000"/>
                        </a:lnSpc>
                        <a:spcBef>
                          <a:spcPts val="0"/>
                        </a:spcBef>
                        <a:spcAft>
                          <a:spcPts val="0"/>
                        </a:spcAft>
                        <a:buNone/>
                      </a:pPr>
                      <a:r>
                        <a:rPr lang="en-GB" sz="800"/>
                        <a:t>Compute Modules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800"/>
                        <a:t>Microprocessor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2">
                  <a:txBody>
                    <a:bodyPr/>
                    <a:lstStyle/>
                    <a:p>
                      <a:pPr indent="0" lvl="0" marL="0" rtl="0" algn="ctr">
                        <a:lnSpc>
                          <a:spcPct val="115000"/>
                        </a:lnSpc>
                        <a:spcBef>
                          <a:spcPts val="0"/>
                        </a:spcBef>
                        <a:spcAft>
                          <a:spcPts val="0"/>
                        </a:spcAft>
                        <a:buNone/>
                      </a:pPr>
                      <a:r>
                        <a:rPr lang="en-GB" sz="800"/>
                        <a:t>401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gridSpan="2">
                  <a:txBody>
                    <a:bodyPr/>
                    <a:lstStyle/>
                    <a:p>
                      <a:pPr indent="0" lvl="0" marL="0" rtl="0" algn="ctr">
                        <a:lnSpc>
                          <a:spcPct val="115000"/>
                        </a:lnSpc>
                        <a:spcBef>
                          <a:spcPts val="0"/>
                        </a:spcBef>
                        <a:spcAft>
                          <a:spcPts val="0"/>
                        </a:spcAft>
                        <a:buNone/>
                      </a:pPr>
                      <a:r>
                        <a:rPr lang="en-GB" sz="800"/>
                        <a:t>2005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a:txBody>
                    <a:bodyPr/>
                    <a:lstStyle/>
                    <a:p>
                      <a:pPr indent="0" lvl="0" marL="0" rtl="0" algn="r">
                        <a:lnSpc>
                          <a:spcPct val="115000"/>
                        </a:lnSpc>
                        <a:spcBef>
                          <a:spcPts val="0"/>
                        </a:spcBef>
                        <a:spcAft>
                          <a:spcPts val="0"/>
                        </a:spcAft>
                        <a:buNone/>
                      </a:pPr>
                      <a:r>
                        <a:rPr lang="en-GB" sz="800" u="sng"/>
                        <a:t>2.81%</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800">
                          <a:highlight>
                            <a:srgbClr val="FFD966"/>
                          </a:highlight>
                        </a:rPr>
                        <a:t>Power used variant on activity, recommended minimum estimated(overestimated)²</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r h="176350">
                <a:tc>
                  <a:txBody>
                    <a:bodyPr/>
                    <a:lstStyle/>
                    <a:p>
                      <a:pPr indent="0" lvl="0" marL="0" rtl="0" algn="l">
                        <a:lnSpc>
                          <a:spcPct val="115000"/>
                        </a:lnSpc>
                        <a:spcBef>
                          <a:spcPts val="0"/>
                        </a:spcBef>
                        <a:spcAft>
                          <a:spcPts val="0"/>
                        </a:spcAft>
                        <a:buNone/>
                      </a:pPr>
                      <a:r>
                        <a:rPr lang="en-GB" sz="800"/>
                        <a: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800"/>
                        <a:t>3v3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800"/>
                        <a:t>3.3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2">
                  <a:txBody>
                    <a:bodyPr/>
                    <a:lstStyle/>
                    <a:p>
                      <a:pPr indent="0" lvl="0" marL="0" rtl="0" algn="ctr">
                        <a:lnSpc>
                          <a:spcPct val="115000"/>
                        </a:lnSpc>
                        <a:spcBef>
                          <a:spcPts val="0"/>
                        </a:spcBef>
                        <a:spcAft>
                          <a:spcPts val="0"/>
                        </a:spcAft>
                        <a:buNone/>
                      </a:pPr>
                      <a:r>
                        <a:rPr lang="en-GB" sz="800"/>
                        <a:t>251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gridSpan="2">
                  <a:txBody>
                    <a:bodyPr/>
                    <a:lstStyle/>
                    <a:p>
                      <a:pPr indent="0" lvl="0" marL="0" rtl="0" algn="ctr">
                        <a:lnSpc>
                          <a:spcPct val="115000"/>
                        </a:lnSpc>
                        <a:spcBef>
                          <a:spcPts val="0"/>
                        </a:spcBef>
                        <a:spcAft>
                          <a:spcPts val="0"/>
                        </a:spcAft>
                        <a:buNone/>
                      </a:pPr>
                      <a:r>
                        <a:rPr lang="en-GB" sz="800"/>
                        <a:t>828.3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a:txBody>
                    <a:bodyPr/>
                    <a:lstStyle/>
                    <a:p>
                      <a:pPr indent="0" lvl="0" marL="0" rtl="0" algn="r">
                        <a:lnSpc>
                          <a:spcPct val="115000"/>
                        </a:lnSpc>
                        <a:spcBef>
                          <a:spcPts val="0"/>
                        </a:spcBef>
                        <a:spcAft>
                          <a:spcPts val="0"/>
                        </a:spcAft>
                        <a:buNone/>
                      </a:pPr>
                      <a:r>
                        <a:rPr lang="en-GB" sz="800" u="sng"/>
                        <a:t>1.16%</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800">
                          <a:highlight>
                            <a:srgbClr val="FFD966"/>
                          </a:highlight>
                        </a:rPr>
                        <a:t>²</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r h="176350">
                <a:tc>
                  <a:txBody>
                    <a:bodyPr/>
                    <a:lstStyle/>
                    <a:p>
                      <a:pPr indent="0" lvl="0" marL="0" rtl="0" algn="l">
                        <a:lnSpc>
                          <a:spcPct val="115000"/>
                        </a:lnSpc>
                        <a:spcBef>
                          <a:spcPts val="0"/>
                        </a:spcBef>
                        <a:spcAft>
                          <a:spcPts val="0"/>
                        </a:spcAft>
                        <a:buNone/>
                      </a:pPr>
                      <a:r>
                        <a:rPr lang="en-GB" sz="800"/>
                        <a: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800"/>
                        <a:t>1v8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800"/>
                        <a:t>1.8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2">
                  <a:txBody>
                    <a:bodyPr/>
                    <a:lstStyle/>
                    <a:p>
                      <a:pPr indent="0" lvl="0" marL="0" rtl="0" algn="ctr">
                        <a:lnSpc>
                          <a:spcPct val="115000"/>
                        </a:lnSpc>
                        <a:spcBef>
                          <a:spcPts val="0"/>
                        </a:spcBef>
                        <a:spcAft>
                          <a:spcPts val="0"/>
                        </a:spcAft>
                        <a:buNone/>
                      </a:pPr>
                      <a:r>
                        <a:rPr lang="en-GB" sz="800"/>
                        <a:t>251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gridSpan="2">
                  <a:txBody>
                    <a:bodyPr/>
                    <a:lstStyle/>
                    <a:p>
                      <a:pPr indent="0" lvl="0" marL="0" rtl="0" algn="ctr">
                        <a:lnSpc>
                          <a:spcPct val="115000"/>
                        </a:lnSpc>
                        <a:spcBef>
                          <a:spcPts val="0"/>
                        </a:spcBef>
                        <a:spcAft>
                          <a:spcPts val="0"/>
                        </a:spcAft>
                        <a:buNone/>
                      </a:pPr>
                      <a:r>
                        <a:rPr lang="en-GB" sz="800"/>
                        <a:t>451.8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a:txBody>
                    <a:bodyPr/>
                    <a:lstStyle/>
                    <a:p>
                      <a:pPr indent="0" lvl="0" marL="0" rtl="0" algn="r">
                        <a:lnSpc>
                          <a:spcPct val="115000"/>
                        </a:lnSpc>
                        <a:spcBef>
                          <a:spcPts val="0"/>
                        </a:spcBef>
                        <a:spcAft>
                          <a:spcPts val="0"/>
                        </a:spcAft>
                        <a:buNone/>
                      </a:pPr>
                      <a:r>
                        <a:rPr lang="en-GB" sz="800" u="sng"/>
                        <a:t>0.63%</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800">
                          <a:highlight>
                            <a:srgbClr val="FFD966"/>
                          </a:highlight>
                        </a:rPr>
                        <a:t>²</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r h="176350">
                <a:tc>
                  <a:txBody>
                    <a:bodyPr/>
                    <a:lstStyle/>
                    <a:p>
                      <a:pPr indent="0" lvl="0" marL="0" rtl="0" algn="l">
                        <a:lnSpc>
                          <a:spcPct val="115000"/>
                        </a:lnSpc>
                        <a:spcBef>
                          <a:spcPts val="0"/>
                        </a:spcBef>
                        <a:spcAft>
                          <a:spcPts val="0"/>
                        </a:spcAft>
                        <a:buNone/>
                      </a:pPr>
                      <a:r>
                        <a:rPr lang="en-GB" sz="800"/>
                        <a: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800"/>
                        <a:t>VDAC</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800"/>
                        <a:t>2.8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2">
                  <a:txBody>
                    <a:bodyPr/>
                    <a:lstStyle/>
                    <a:p>
                      <a:pPr indent="0" lvl="0" marL="0" rtl="0" algn="ctr">
                        <a:lnSpc>
                          <a:spcPct val="115000"/>
                        </a:lnSpc>
                        <a:spcBef>
                          <a:spcPts val="0"/>
                        </a:spcBef>
                        <a:spcAft>
                          <a:spcPts val="0"/>
                        </a:spcAft>
                        <a:buNone/>
                      </a:pPr>
                      <a:r>
                        <a:rPr lang="en-GB" sz="800"/>
                        <a:t>26</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gridSpan="2">
                  <a:txBody>
                    <a:bodyPr/>
                    <a:lstStyle/>
                    <a:p>
                      <a:pPr indent="0" lvl="0" marL="0" rtl="0" algn="ctr">
                        <a:lnSpc>
                          <a:spcPct val="115000"/>
                        </a:lnSpc>
                        <a:spcBef>
                          <a:spcPts val="0"/>
                        </a:spcBef>
                        <a:spcAft>
                          <a:spcPts val="0"/>
                        </a:spcAft>
                        <a:buNone/>
                      </a:pPr>
                      <a:r>
                        <a:rPr lang="en-GB" sz="800"/>
                        <a:t>72.8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a:txBody>
                    <a:bodyPr/>
                    <a:lstStyle/>
                    <a:p>
                      <a:pPr indent="0" lvl="0" marL="0" rtl="0" algn="r">
                        <a:lnSpc>
                          <a:spcPct val="115000"/>
                        </a:lnSpc>
                        <a:spcBef>
                          <a:spcPts val="0"/>
                        </a:spcBef>
                        <a:spcAft>
                          <a:spcPts val="0"/>
                        </a:spcAft>
                        <a:buNone/>
                      </a:pPr>
                      <a:r>
                        <a:rPr lang="en-GB" sz="800" u="sng"/>
                        <a:t>0.10%</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spcBef>
                          <a:spcPts val="0"/>
                        </a:spcBef>
                        <a:spcAft>
                          <a:spcPts val="0"/>
                        </a:spcAft>
                        <a:buNone/>
                      </a:pPr>
                      <a:r>
                        <a:t/>
                      </a:r>
                      <a:endParaRPr sz="800" u="sng">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r h="315575">
                <a:tc>
                  <a:txBody>
                    <a:bodyPr/>
                    <a:lstStyle/>
                    <a:p>
                      <a:pPr indent="0" lvl="0" marL="0" rtl="0" algn="l">
                        <a:lnSpc>
                          <a:spcPct val="115000"/>
                        </a:lnSpc>
                        <a:spcBef>
                          <a:spcPts val="0"/>
                        </a:spcBef>
                        <a:spcAft>
                          <a:spcPts val="0"/>
                        </a:spcAft>
                        <a:buNone/>
                      </a:pPr>
                      <a:r>
                        <a:rPr lang="en-GB" sz="800"/>
                        <a: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800"/>
                        <a:t>GPIO 0-27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800"/>
                        <a:t>3.3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2">
                  <a:txBody>
                    <a:bodyPr/>
                    <a:lstStyle/>
                    <a:p>
                      <a:pPr indent="0" lvl="0" marL="0" rtl="0" algn="ctr">
                        <a:lnSpc>
                          <a:spcPct val="115000"/>
                        </a:lnSpc>
                        <a:spcBef>
                          <a:spcPts val="0"/>
                        </a:spcBef>
                        <a:spcAft>
                          <a:spcPts val="0"/>
                        </a:spcAft>
                        <a:buNone/>
                      </a:pPr>
                      <a:r>
                        <a:rPr lang="en-GB" sz="800"/>
                        <a:t>51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gridSpan="2">
                  <a:txBody>
                    <a:bodyPr/>
                    <a:lstStyle/>
                    <a:p>
                      <a:pPr indent="0" lvl="0" marL="0" rtl="0" algn="ctr">
                        <a:lnSpc>
                          <a:spcPct val="115000"/>
                        </a:lnSpc>
                        <a:spcBef>
                          <a:spcPts val="0"/>
                        </a:spcBef>
                        <a:spcAft>
                          <a:spcPts val="0"/>
                        </a:spcAft>
                        <a:buNone/>
                      </a:pPr>
                      <a:r>
                        <a:rPr lang="en-GB" sz="800"/>
                        <a:t>168.3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a:txBody>
                    <a:bodyPr/>
                    <a:lstStyle/>
                    <a:p>
                      <a:pPr indent="0" lvl="0" marL="0" rtl="0" algn="r">
                        <a:lnSpc>
                          <a:spcPct val="115000"/>
                        </a:lnSpc>
                        <a:spcBef>
                          <a:spcPts val="0"/>
                        </a:spcBef>
                        <a:spcAft>
                          <a:spcPts val="0"/>
                        </a:spcAft>
                        <a:buNone/>
                      </a:pPr>
                      <a:r>
                        <a:rPr lang="en-GB" sz="800" u="sng"/>
                        <a:t>0.24%</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800">
                          <a:highlight>
                            <a:srgbClr val="FFD966"/>
                          </a:highlight>
                        </a:rPr>
                        <a:t>only 5 pins used, max 50mA current per I/O set, also slightly overestimated³</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r h="176350">
                <a:tc>
                  <a:txBody>
                    <a:bodyPr/>
                    <a:lstStyle/>
                    <a:p>
                      <a:pPr indent="0" lvl="0" marL="0" rtl="0" algn="l">
                        <a:lnSpc>
                          <a:spcPct val="115000"/>
                        </a:lnSpc>
                        <a:spcBef>
                          <a:spcPts val="0"/>
                        </a:spcBef>
                        <a:spcAft>
                          <a:spcPts val="0"/>
                        </a:spcAft>
                        <a:buNone/>
                      </a:pPr>
                      <a:r>
                        <a:rPr lang="en-GB" sz="800"/>
                        <a: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800"/>
                        <a:t>GPIO 28-45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800"/>
                        <a:t>3.3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gridSpan="2">
                  <a:txBody>
                    <a:bodyPr/>
                    <a:lstStyle/>
                    <a:p>
                      <a:pPr indent="0" lvl="0" marL="0" rtl="0" algn="ctr">
                        <a:lnSpc>
                          <a:spcPct val="115000"/>
                        </a:lnSpc>
                        <a:spcBef>
                          <a:spcPts val="0"/>
                        </a:spcBef>
                        <a:spcAft>
                          <a:spcPts val="0"/>
                        </a:spcAft>
                        <a:buNone/>
                      </a:pPr>
                      <a:r>
                        <a:rPr lang="en-GB" sz="800"/>
                        <a:t>51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hMerge="1"/>
                <a:tc gridSpan="2">
                  <a:txBody>
                    <a:bodyPr/>
                    <a:lstStyle/>
                    <a:p>
                      <a:pPr indent="0" lvl="0" marL="0" rtl="0" algn="ctr">
                        <a:lnSpc>
                          <a:spcPct val="115000"/>
                        </a:lnSpc>
                        <a:spcBef>
                          <a:spcPts val="0"/>
                        </a:spcBef>
                        <a:spcAft>
                          <a:spcPts val="0"/>
                        </a:spcAft>
                        <a:buNone/>
                      </a:pPr>
                      <a:r>
                        <a:rPr lang="en-GB" sz="800"/>
                        <a:t>168.3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hMerge="1"/>
                <a:tc>
                  <a:txBody>
                    <a:bodyPr/>
                    <a:lstStyle/>
                    <a:p>
                      <a:pPr indent="0" lvl="0" marL="0" rtl="0" algn="r">
                        <a:lnSpc>
                          <a:spcPct val="115000"/>
                        </a:lnSpc>
                        <a:spcBef>
                          <a:spcPts val="0"/>
                        </a:spcBef>
                        <a:spcAft>
                          <a:spcPts val="0"/>
                        </a:spcAft>
                        <a:buNone/>
                      </a:pPr>
                      <a:r>
                        <a:rPr lang="en-GB" sz="800" u="sng"/>
                        <a:t>0.24%</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800">
                          <a:highlight>
                            <a:srgbClr val="FFD966"/>
                          </a:highlight>
                        </a:rPr>
                        <a:t>³</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hMerge="1"/>
                <a:tc hMerge="1"/>
              </a:tr>
              <a:tr h="176350">
                <a:tc>
                  <a:txBody>
                    <a:bodyPr/>
                    <a:lstStyle/>
                    <a:p>
                      <a:pPr indent="0" lvl="0" marL="0" rtl="0" algn="l">
                        <a:lnSpc>
                          <a:spcPct val="115000"/>
                        </a:lnSpc>
                        <a:spcBef>
                          <a:spcPts val="0"/>
                        </a:spcBef>
                        <a:spcAft>
                          <a:spcPts val="0"/>
                        </a:spcAft>
                        <a:buNone/>
                      </a:pPr>
                      <a:r>
                        <a:rPr lang="en-GB" sz="800"/>
                        <a:t>TOTAL</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2">
                  <a:txBody>
                    <a:bodyPr/>
                    <a:lstStyle/>
                    <a:p>
                      <a:pPr indent="0" lvl="0" marL="0" rtl="0" algn="ctr">
                        <a:lnSpc>
                          <a:spcPct val="115000"/>
                        </a:lnSpc>
                        <a:spcBef>
                          <a:spcPts val="0"/>
                        </a:spcBef>
                        <a:spcAft>
                          <a:spcPts val="0"/>
                        </a:spcAft>
                        <a:buNone/>
                      </a:pPr>
                      <a:r>
                        <a:rPr lang="en-GB" sz="800"/>
                        <a:t>1042.7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gridSpan="2">
                  <a:txBody>
                    <a:bodyPr/>
                    <a:lstStyle/>
                    <a:p>
                      <a:pPr indent="0" lvl="0" marL="0" rtl="0" algn="ctr">
                        <a:lnSpc>
                          <a:spcPct val="115000"/>
                        </a:lnSpc>
                        <a:spcBef>
                          <a:spcPts val="0"/>
                        </a:spcBef>
                        <a:spcAft>
                          <a:spcPts val="0"/>
                        </a:spcAft>
                        <a:buNone/>
                      </a:pPr>
                      <a:r>
                        <a:rPr lang="en-GB" sz="800"/>
                        <a:t>3753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a:txBody>
                    <a:bodyPr/>
                    <a:lstStyle/>
                    <a:p>
                      <a:pPr indent="0" lvl="0" marL="0" rtl="0" algn="ctr">
                        <a:lnSpc>
                          <a:spcPct val="115000"/>
                        </a:lnSpc>
                        <a:spcBef>
                          <a:spcPts val="0"/>
                        </a:spcBef>
                        <a:spcAft>
                          <a:spcPts val="0"/>
                        </a:spcAft>
                        <a:buNone/>
                      </a:pPr>
                      <a:r>
                        <a:rPr lang="en-GB" sz="800" u="sng"/>
                        <a:t>5.27%</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t/>
                      </a:r>
                      <a:endParaRPr sz="800">
                        <a:highlight>
                          <a:srgbClr val="FFFF00"/>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bl>
          </a:graphicData>
        </a:graphic>
      </p:graphicFrame>
      <p:sp>
        <p:nvSpPr>
          <p:cNvPr id="615" name="Google Shape;615;p53"/>
          <p:cNvSpPr txBox="1"/>
          <p:nvPr/>
        </p:nvSpPr>
        <p:spPr>
          <a:xfrm>
            <a:off x="6922850" y="785000"/>
            <a:ext cx="57489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Power Budget V2.1</a:t>
            </a:r>
            <a:endParaRPr sz="800">
              <a:solidFill>
                <a:srgbClr val="FFFFFF"/>
              </a:solidFill>
              <a:latin typeface="Lato"/>
              <a:ea typeface="Lato"/>
              <a:cs typeface="Lato"/>
              <a:sym typeface="Lato"/>
            </a:endParaRPr>
          </a:p>
        </p:txBody>
      </p:sp>
      <p:sp>
        <p:nvSpPr>
          <p:cNvPr id="616" name="Google Shape;616;p53"/>
          <p:cNvSpPr txBox="1"/>
          <p:nvPr/>
        </p:nvSpPr>
        <p:spPr>
          <a:xfrm>
            <a:off x="116925" y="170025"/>
            <a:ext cx="1679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latin typeface="Lato"/>
                <a:ea typeface="Lato"/>
                <a:cs typeface="Lato"/>
                <a:sym typeface="Lato"/>
              </a:rPr>
              <a:t>1.1.0</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617" name="Google Shape;617;p53"/>
          <p:cNvSpPr txBox="1"/>
          <p:nvPr/>
        </p:nvSpPr>
        <p:spPr>
          <a:xfrm>
            <a:off x="708300" y="3960150"/>
            <a:ext cx="82593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latin typeface="Montserrat"/>
                <a:ea typeface="Montserrat"/>
                <a:cs typeface="Montserrat"/>
                <a:sym typeface="Montserrat"/>
              </a:rPr>
              <a:t>Conclusions</a:t>
            </a:r>
            <a:endParaRPr sz="1200">
              <a:solidFill>
                <a:srgbClr val="FFFFFF"/>
              </a:solidFill>
              <a:latin typeface="Montserrat"/>
              <a:ea typeface="Montserrat"/>
              <a:cs typeface="Montserrat"/>
              <a:sym typeface="Montserrat"/>
            </a:endParaRPr>
          </a:p>
          <a:p>
            <a:pPr indent="-304800" lvl="0" marL="457200" rtl="0" algn="l">
              <a:spcBef>
                <a:spcPts val="0"/>
              </a:spcBef>
              <a:spcAft>
                <a:spcPts val="0"/>
              </a:spcAft>
              <a:buClr>
                <a:srgbClr val="FFFFFF"/>
              </a:buClr>
              <a:buSzPts val="1200"/>
              <a:buFont typeface="Montserrat"/>
              <a:buChar char="-"/>
            </a:pPr>
            <a:r>
              <a:rPr lang="en-GB" sz="1200">
                <a:solidFill>
                  <a:srgbClr val="FFFFFF"/>
                </a:solidFill>
                <a:latin typeface="Montserrat"/>
                <a:ea typeface="Montserrat"/>
                <a:cs typeface="Montserrat"/>
                <a:sym typeface="Montserrat"/>
              </a:rPr>
              <a:t>Microprocessor may be overestimated, need PCB simulation for further estimates</a:t>
            </a:r>
            <a:endParaRPr sz="1200">
              <a:solidFill>
                <a:srgbClr val="FFFFFF"/>
              </a:solidFill>
              <a:latin typeface="Montserrat"/>
              <a:ea typeface="Montserrat"/>
              <a:cs typeface="Montserrat"/>
              <a:sym typeface="Montserrat"/>
            </a:endParaRPr>
          </a:p>
        </p:txBody>
      </p:sp>
      <p:sp>
        <p:nvSpPr>
          <p:cNvPr id="618" name="Google Shape;618;p53"/>
          <p:cNvSpPr txBox="1"/>
          <p:nvPr>
            <p:ph type="title"/>
          </p:nvPr>
        </p:nvSpPr>
        <p:spPr>
          <a:xfrm>
            <a:off x="1277399" y="724125"/>
            <a:ext cx="5859600" cy="664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FFFFFF"/>
                </a:solidFill>
              </a:rPr>
              <a:t>Goal: Find Power Required for Microcontroller and Microprocessor</a:t>
            </a:r>
            <a:endParaRPr sz="1200">
              <a:solidFill>
                <a:srgbClr val="FFFFFF"/>
              </a:solidFil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2" name="Shape 622"/>
        <p:cNvGrpSpPr/>
        <p:nvPr/>
      </p:nvGrpSpPr>
      <p:grpSpPr>
        <a:xfrm>
          <a:off x="0" y="0"/>
          <a:ext cx="0" cy="0"/>
          <a:chOff x="0" y="0"/>
          <a:chExt cx="0" cy="0"/>
        </a:xfrm>
      </p:grpSpPr>
      <p:graphicFrame>
        <p:nvGraphicFramePr>
          <p:cNvPr id="623" name="Google Shape;623;p54"/>
          <p:cNvGraphicFramePr/>
          <p:nvPr/>
        </p:nvGraphicFramePr>
        <p:xfrm>
          <a:off x="665338" y="1066550"/>
          <a:ext cx="3000000" cy="3000000"/>
        </p:xfrm>
        <a:graphic>
          <a:graphicData uri="http://schemas.openxmlformats.org/drawingml/2006/table">
            <a:tbl>
              <a:tblPr>
                <a:noFill/>
                <a:tableStyleId>{EFA762B1-456F-4E7F-A26F-A2956F93FB4C}</a:tableStyleId>
              </a:tblPr>
              <a:tblGrid>
                <a:gridCol w="692050"/>
                <a:gridCol w="892800"/>
                <a:gridCol w="692050"/>
                <a:gridCol w="692050"/>
                <a:gridCol w="692050"/>
                <a:gridCol w="692050"/>
                <a:gridCol w="692050"/>
                <a:gridCol w="692050"/>
                <a:gridCol w="692050"/>
                <a:gridCol w="692050"/>
                <a:gridCol w="692050"/>
              </a:tblGrid>
              <a:tr h="295525">
                <a:tc>
                  <a:txBody>
                    <a:bodyPr/>
                    <a:lstStyle/>
                    <a:p>
                      <a:pPr indent="0" lvl="0" marL="0" rtl="0" algn="l">
                        <a:lnSpc>
                          <a:spcPct val="115000"/>
                        </a:lnSpc>
                        <a:spcBef>
                          <a:spcPts val="0"/>
                        </a:spcBef>
                        <a:spcAft>
                          <a:spcPts val="0"/>
                        </a:spcAft>
                        <a:buNone/>
                      </a:pPr>
                      <a:r>
                        <a:rPr lang="en-GB" sz="800"/>
                        <a:t>Name</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t>Description</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800"/>
                        <a:t>Nominal Voltage(V)</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l">
                        <a:lnSpc>
                          <a:spcPct val="115000"/>
                        </a:lnSpc>
                        <a:spcBef>
                          <a:spcPts val="0"/>
                        </a:spcBef>
                        <a:spcAft>
                          <a:spcPts val="0"/>
                        </a:spcAft>
                        <a:buNone/>
                      </a:pPr>
                      <a:r>
                        <a:rPr lang="en-GB" sz="800"/>
                        <a:t>Total Consumption/Cycle(mA*hrs)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gridSpan="2">
                  <a:txBody>
                    <a:bodyPr/>
                    <a:lstStyle/>
                    <a:p>
                      <a:pPr indent="0" lvl="0" marL="0" rtl="0" algn="l">
                        <a:lnSpc>
                          <a:spcPct val="115000"/>
                        </a:lnSpc>
                        <a:spcBef>
                          <a:spcPts val="0"/>
                        </a:spcBef>
                        <a:spcAft>
                          <a:spcPts val="0"/>
                        </a:spcAft>
                        <a:buNone/>
                      </a:pPr>
                      <a:r>
                        <a:rPr lang="en-GB" sz="800"/>
                        <a:t>Total Energy/Cycle(mW*hrs)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l">
                        <a:lnSpc>
                          <a:spcPct val="115000"/>
                        </a:lnSpc>
                        <a:spcBef>
                          <a:spcPts val="0"/>
                        </a:spcBef>
                        <a:spcAft>
                          <a:spcPts val="0"/>
                        </a:spcAft>
                        <a:buNone/>
                      </a:pPr>
                      <a:r>
                        <a:rPr lang="en-GB" sz="800"/>
                        <a:t>Power%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gridSpan="3">
                  <a:txBody>
                    <a:bodyPr/>
                    <a:lstStyle/>
                    <a:p>
                      <a:pPr indent="0" lvl="0" marL="0" rtl="0" algn="l">
                        <a:lnSpc>
                          <a:spcPct val="115000"/>
                        </a:lnSpc>
                        <a:spcBef>
                          <a:spcPts val="0"/>
                        </a:spcBef>
                        <a:spcAft>
                          <a:spcPts val="0"/>
                        </a:spcAft>
                        <a:buNone/>
                      </a:pPr>
                      <a:r>
                        <a:rPr lang="en-GB" sz="800"/>
                        <a:t>Comments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r>
              <a:tr h="475850">
                <a:tc>
                  <a:txBody>
                    <a:bodyPr/>
                    <a:lstStyle/>
                    <a:p>
                      <a:pPr indent="0" lvl="0" marL="0" rtl="0" algn="l">
                        <a:lnSpc>
                          <a:spcPct val="115000"/>
                        </a:lnSpc>
                        <a:spcBef>
                          <a:spcPts val="0"/>
                        </a:spcBef>
                        <a:spcAft>
                          <a:spcPts val="0"/>
                        </a:spcAft>
                        <a:buNone/>
                      </a:pPr>
                      <a:r>
                        <a:rPr lang="en-GB" sz="800"/>
                        <a:t>MPL3115A2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800"/>
                        <a:t>Pressure/Temperature Sensor VDD</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800"/>
                        <a:t>2.5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ctr">
                        <a:lnSpc>
                          <a:spcPct val="115000"/>
                        </a:lnSpc>
                        <a:spcBef>
                          <a:spcPts val="0"/>
                        </a:spcBef>
                        <a:spcAft>
                          <a:spcPts val="0"/>
                        </a:spcAft>
                        <a:buNone/>
                      </a:pPr>
                      <a:r>
                        <a:rPr lang="en-GB" sz="800"/>
                        <a:t>2.265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gridSpan="2">
                  <a:txBody>
                    <a:bodyPr/>
                    <a:lstStyle/>
                    <a:p>
                      <a:pPr indent="0" lvl="0" marL="0" rtl="0" algn="ctr">
                        <a:lnSpc>
                          <a:spcPct val="115000"/>
                        </a:lnSpc>
                        <a:spcBef>
                          <a:spcPts val="0"/>
                        </a:spcBef>
                        <a:spcAft>
                          <a:spcPts val="0"/>
                        </a:spcAft>
                        <a:buNone/>
                      </a:pPr>
                      <a:r>
                        <a:rPr lang="en-GB" sz="800"/>
                        <a:t>5.6625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a:txBody>
                    <a:bodyPr/>
                    <a:lstStyle/>
                    <a:p>
                      <a:pPr indent="0" lvl="0" marL="0" rtl="0" algn="r">
                        <a:lnSpc>
                          <a:spcPct val="115000"/>
                        </a:lnSpc>
                        <a:spcBef>
                          <a:spcPts val="0"/>
                        </a:spcBef>
                        <a:spcAft>
                          <a:spcPts val="0"/>
                        </a:spcAft>
                        <a:buNone/>
                      </a:pPr>
                      <a:r>
                        <a:rPr lang="en-GB" sz="800" u="sng"/>
                        <a:t>0.01%</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3">
                  <a:txBody>
                    <a:bodyPr/>
                    <a:lstStyle/>
                    <a:p>
                      <a:pPr indent="0" lvl="0" marL="0" rtl="0" algn="l">
                        <a:lnSpc>
                          <a:spcPct val="115000"/>
                        </a:lnSpc>
                        <a:spcBef>
                          <a:spcPts val="0"/>
                        </a:spcBef>
                        <a:spcAft>
                          <a:spcPts val="0"/>
                        </a:spcAft>
                        <a:buNone/>
                      </a:pPr>
                      <a:r>
                        <a:rPr lang="en-GB" sz="800">
                          <a:highlight>
                            <a:srgbClr val="FFD966"/>
                          </a:highlight>
                        </a:rPr>
                        <a:t>Always on during 1hr flight,</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small(1mA) leakage current estimated¹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hMerge="1"/>
              </a:tr>
              <a:tr h="252800">
                <a:tc>
                  <a:txBody>
                    <a:bodyPr/>
                    <a:lstStyle/>
                    <a:p>
                      <a:pPr indent="0" lvl="0" marL="0" rtl="0" algn="l">
                        <a:lnSpc>
                          <a:spcPct val="115000"/>
                        </a:lnSpc>
                        <a:spcBef>
                          <a:spcPts val="0"/>
                        </a:spcBef>
                        <a:spcAft>
                          <a:spcPts val="0"/>
                        </a:spcAft>
                        <a:buNone/>
                      </a:pPr>
                      <a:r>
                        <a:rPr lang="en-GB" sz="800"/>
                        <a: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800"/>
                        <a:t>VDDIO</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800"/>
                        <a:t>1.8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ctr">
                        <a:lnSpc>
                          <a:spcPct val="115000"/>
                        </a:lnSpc>
                        <a:spcBef>
                          <a:spcPts val="0"/>
                        </a:spcBef>
                        <a:spcAft>
                          <a:spcPts val="0"/>
                        </a:spcAft>
                        <a:buNone/>
                      </a:pPr>
                      <a:r>
                        <a:rPr lang="en-GB" sz="800"/>
                        <a:t>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gridSpan="2">
                  <a:txBody>
                    <a:bodyPr/>
                    <a:lstStyle/>
                    <a:p>
                      <a:pPr indent="0" lvl="0" marL="0" rtl="0" algn="ctr">
                        <a:lnSpc>
                          <a:spcPct val="115000"/>
                        </a:lnSpc>
                        <a:spcBef>
                          <a:spcPts val="0"/>
                        </a:spcBef>
                        <a:spcAft>
                          <a:spcPts val="0"/>
                        </a:spcAft>
                        <a:buNone/>
                      </a:pPr>
                      <a:r>
                        <a:rPr lang="en-GB" sz="800"/>
                        <a:t>1.8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a:txBody>
                    <a:bodyPr/>
                    <a:lstStyle/>
                    <a:p>
                      <a:pPr indent="0" lvl="0" marL="0" rtl="0" algn="r">
                        <a:lnSpc>
                          <a:spcPct val="115000"/>
                        </a:lnSpc>
                        <a:spcBef>
                          <a:spcPts val="0"/>
                        </a:spcBef>
                        <a:spcAft>
                          <a:spcPts val="0"/>
                        </a:spcAft>
                        <a:buNone/>
                      </a:pPr>
                      <a:r>
                        <a:rPr lang="en-GB" sz="800" u="sng"/>
                        <a:t>0.00%</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3">
                  <a:txBody>
                    <a:bodyPr/>
                    <a:lstStyle/>
                    <a:p>
                      <a:pPr indent="0" lvl="0" marL="0" rtl="0" algn="l">
                        <a:lnSpc>
                          <a:spcPct val="115000"/>
                        </a:lnSpc>
                        <a:spcBef>
                          <a:spcPts val="0"/>
                        </a:spcBef>
                        <a:spcAft>
                          <a:spcPts val="0"/>
                        </a:spcAft>
                        <a:buNone/>
                      </a:pPr>
                      <a:r>
                        <a:rPr lang="en-GB" sz="800">
                          <a:highlight>
                            <a:srgbClr val="FFD966"/>
                          </a:highlight>
                        </a:rPr>
                        <a:t>¹, I/O pin current not specified</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hMerge="1"/>
              </a:tr>
              <a:tr h="297400">
                <a:tc>
                  <a:txBody>
                    <a:bodyPr/>
                    <a:lstStyle/>
                    <a:p>
                      <a:pPr indent="0" lvl="0" marL="0" rtl="0" algn="l">
                        <a:lnSpc>
                          <a:spcPct val="115000"/>
                        </a:lnSpc>
                        <a:spcBef>
                          <a:spcPts val="0"/>
                        </a:spcBef>
                        <a:spcAft>
                          <a:spcPts val="0"/>
                        </a:spcAft>
                        <a:buNone/>
                      </a:pPr>
                      <a:r>
                        <a:rPr lang="en-GB" sz="800"/>
                        <a:t>HC-SR04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800"/>
                        <a:t>Ultrasonic</a:t>
                      </a:r>
                      <a:endParaRPr sz="800"/>
                    </a:p>
                    <a:p>
                      <a:pPr indent="0" lvl="0" marL="0" rtl="0" algn="l">
                        <a:lnSpc>
                          <a:spcPct val="115000"/>
                        </a:lnSpc>
                        <a:spcBef>
                          <a:spcPts val="0"/>
                        </a:spcBef>
                        <a:spcAft>
                          <a:spcPts val="0"/>
                        </a:spcAft>
                        <a:buNone/>
                      </a:pPr>
                      <a:r>
                        <a:rPr lang="en-GB" sz="800"/>
                        <a:t>(3 count)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ctr">
                        <a:lnSpc>
                          <a:spcPct val="115000"/>
                        </a:lnSpc>
                        <a:spcBef>
                          <a:spcPts val="0"/>
                        </a:spcBef>
                        <a:spcAft>
                          <a:spcPts val="0"/>
                        </a:spcAft>
                        <a:buNone/>
                      </a:pPr>
                      <a:r>
                        <a:rPr lang="en-GB" sz="800"/>
                        <a:t>48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gridSpan="2">
                  <a:txBody>
                    <a:bodyPr/>
                    <a:lstStyle/>
                    <a:p>
                      <a:pPr indent="0" lvl="0" marL="0" rtl="0" algn="ctr">
                        <a:lnSpc>
                          <a:spcPct val="115000"/>
                        </a:lnSpc>
                        <a:spcBef>
                          <a:spcPts val="0"/>
                        </a:spcBef>
                        <a:spcAft>
                          <a:spcPts val="0"/>
                        </a:spcAft>
                        <a:buNone/>
                      </a:pPr>
                      <a:r>
                        <a:rPr lang="en-GB" sz="800"/>
                        <a:t>240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a:txBody>
                    <a:bodyPr/>
                    <a:lstStyle/>
                    <a:p>
                      <a:pPr indent="0" lvl="0" marL="0" rtl="0" algn="r">
                        <a:lnSpc>
                          <a:spcPct val="115000"/>
                        </a:lnSpc>
                        <a:spcBef>
                          <a:spcPts val="0"/>
                        </a:spcBef>
                        <a:spcAft>
                          <a:spcPts val="0"/>
                        </a:spcAft>
                        <a:buNone/>
                      </a:pPr>
                      <a:r>
                        <a:rPr lang="en-GB" sz="800" u="sng"/>
                        <a:t>0.34%</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3">
                  <a:txBody>
                    <a:bodyPr/>
                    <a:lstStyle/>
                    <a:p>
                      <a:pPr indent="0" lvl="0" marL="0" rtl="0" algn="l">
                        <a:lnSpc>
                          <a:spcPct val="115000"/>
                        </a:lnSpc>
                        <a:spcBef>
                          <a:spcPts val="0"/>
                        </a:spcBef>
                        <a:spcAft>
                          <a:spcPts val="0"/>
                        </a:spcAft>
                        <a:buNone/>
                      </a:pPr>
                      <a:r>
                        <a:rPr lang="en-GB" sz="800">
                          <a:highlight>
                            <a:srgbClr val="FFD966"/>
                          </a:highlight>
                        </a:rPr>
                        <a:t>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hMerge="1"/>
              </a:tr>
              <a:tr h="434050">
                <a:tc>
                  <a:txBody>
                    <a:bodyPr/>
                    <a:lstStyle/>
                    <a:p>
                      <a:pPr indent="0" lvl="0" marL="0" rtl="0" algn="l">
                        <a:lnSpc>
                          <a:spcPct val="115000"/>
                        </a:lnSpc>
                        <a:spcBef>
                          <a:spcPts val="0"/>
                        </a:spcBef>
                        <a:spcAft>
                          <a:spcPts val="0"/>
                        </a:spcAft>
                        <a:buNone/>
                      </a:pPr>
                      <a:r>
                        <a:rPr lang="en-GB" sz="800"/>
                        <a:t>MTK 3339</a:t>
                      </a:r>
                      <a:endParaRPr sz="8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800"/>
                        <a:t>GPS Module</a:t>
                      </a:r>
                      <a:endParaRPr sz="8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800"/>
                        <a:t>3.3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ctr">
                        <a:lnSpc>
                          <a:spcPct val="115000"/>
                        </a:lnSpc>
                        <a:spcBef>
                          <a:spcPts val="0"/>
                        </a:spcBef>
                        <a:spcAft>
                          <a:spcPts val="0"/>
                        </a:spcAft>
                        <a:buNone/>
                      </a:pPr>
                      <a:r>
                        <a:rPr lang="en-GB" sz="800"/>
                        <a:t>26</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gridSpan="2">
                  <a:txBody>
                    <a:bodyPr/>
                    <a:lstStyle/>
                    <a:p>
                      <a:pPr indent="0" lvl="0" marL="0" rtl="0" algn="ctr">
                        <a:lnSpc>
                          <a:spcPct val="115000"/>
                        </a:lnSpc>
                        <a:spcBef>
                          <a:spcPts val="0"/>
                        </a:spcBef>
                        <a:spcAft>
                          <a:spcPts val="0"/>
                        </a:spcAft>
                        <a:buNone/>
                      </a:pPr>
                      <a:r>
                        <a:rPr lang="en-GB" sz="800"/>
                        <a:t>85.8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a:txBody>
                    <a:bodyPr/>
                    <a:lstStyle/>
                    <a:p>
                      <a:pPr indent="0" lvl="0" marL="0" rtl="0" algn="r">
                        <a:lnSpc>
                          <a:spcPct val="115000"/>
                        </a:lnSpc>
                        <a:spcBef>
                          <a:spcPts val="0"/>
                        </a:spcBef>
                        <a:spcAft>
                          <a:spcPts val="0"/>
                        </a:spcAft>
                        <a:buNone/>
                      </a:pPr>
                      <a:r>
                        <a:rPr lang="en-GB" sz="800" u="sng"/>
                        <a:t>0.12%</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3">
                  <a:txBody>
                    <a:bodyPr/>
                    <a:lstStyle/>
                    <a:p>
                      <a:pPr indent="0" lvl="0" marL="0" rtl="0" algn="l">
                        <a:lnSpc>
                          <a:spcPct val="115000"/>
                        </a:lnSpc>
                        <a:spcBef>
                          <a:spcPts val="0"/>
                        </a:spcBef>
                        <a:spcAft>
                          <a:spcPts val="0"/>
                        </a:spcAft>
                        <a:buNone/>
                      </a:pPr>
                      <a:r>
                        <a:rPr lang="en-GB" sz="800">
                          <a:highlight>
                            <a:srgbClr val="FFD966"/>
                          </a:highlight>
                        </a:rPr>
                        <a:t>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hMerge="1"/>
              </a:tr>
              <a:tr h="184700">
                <a:tc>
                  <a:txBody>
                    <a:bodyPr/>
                    <a:lstStyle/>
                    <a:p>
                      <a:pPr indent="0" lvl="0" marL="0" rtl="0" algn="l">
                        <a:lnSpc>
                          <a:spcPct val="115000"/>
                        </a:lnSpc>
                        <a:spcBef>
                          <a:spcPts val="0"/>
                        </a:spcBef>
                        <a:spcAft>
                          <a:spcPts val="0"/>
                        </a:spcAft>
                        <a:buNone/>
                      </a:pPr>
                      <a:r>
                        <a:rPr lang="en-GB" sz="800"/>
                        <a:t>^</a:t>
                      </a:r>
                      <a:endParaRPr sz="8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800"/>
                        <a:t>GPS Antenna</a:t>
                      </a:r>
                      <a:endParaRPr sz="8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800"/>
                        <a:t>3.3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ctr">
                        <a:lnSpc>
                          <a:spcPct val="115000"/>
                        </a:lnSpc>
                        <a:spcBef>
                          <a:spcPts val="0"/>
                        </a:spcBef>
                        <a:spcAft>
                          <a:spcPts val="0"/>
                        </a:spcAft>
                        <a:buNone/>
                      </a:pPr>
                      <a:r>
                        <a:rPr lang="en-GB" sz="800"/>
                        <a:t>21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gridSpan="2">
                  <a:txBody>
                    <a:bodyPr/>
                    <a:lstStyle/>
                    <a:p>
                      <a:pPr indent="0" lvl="0" marL="0" rtl="0" algn="ctr">
                        <a:lnSpc>
                          <a:spcPct val="115000"/>
                        </a:lnSpc>
                        <a:spcBef>
                          <a:spcPts val="0"/>
                        </a:spcBef>
                        <a:spcAft>
                          <a:spcPts val="0"/>
                        </a:spcAft>
                        <a:buNone/>
                      </a:pPr>
                      <a:r>
                        <a:rPr lang="en-GB" sz="800"/>
                        <a:t>69.3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a:txBody>
                    <a:bodyPr/>
                    <a:lstStyle/>
                    <a:p>
                      <a:pPr indent="0" lvl="0" marL="0" rtl="0" algn="r">
                        <a:lnSpc>
                          <a:spcPct val="115000"/>
                        </a:lnSpc>
                        <a:spcBef>
                          <a:spcPts val="0"/>
                        </a:spcBef>
                        <a:spcAft>
                          <a:spcPts val="0"/>
                        </a:spcAft>
                        <a:buNone/>
                      </a:pPr>
                      <a:r>
                        <a:rPr lang="en-GB" sz="800" u="sng"/>
                        <a:t>0.10%</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3">
                  <a:txBody>
                    <a:bodyPr/>
                    <a:lstStyle/>
                    <a:p>
                      <a:pPr indent="0" lvl="0" marL="0" rtl="0" algn="l">
                        <a:lnSpc>
                          <a:spcPct val="115000"/>
                        </a:lnSpc>
                        <a:spcBef>
                          <a:spcPts val="0"/>
                        </a:spcBef>
                        <a:spcAft>
                          <a:spcPts val="0"/>
                        </a:spcAft>
                        <a:buNone/>
                      </a:pPr>
                      <a:r>
                        <a:rPr lang="en-GB" sz="800">
                          <a:highlight>
                            <a:srgbClr val="FFD966"/>
                          </a:highlight>
                        </a:rPr>
                        <a:t>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hMerge="1"/>
              </a:tr>
              <a:tr h="184700">
                <a:tc>
                  <a:txBody>
                    <a:bodyPr/>
                    <a:lstStyle/>
                    <a:p>
                      <a:pPr indent="0" lvl="0" marL="0" rtl="0" algn="l">
                        <a:lnSpc>
                          <a:spcPct val="115000"/>
                        </a:lnSpc>
                        <a:spcBef>
                          <a:spcPts val="0"/>
                        </a:spcBef>
                        <a:spcAft>
                          <a:spcPts val="0"/>
                        </a:spcAft>
                        <a:buNone/>
                      </a:pPr>
                      <a:r>
                        <a:rPr lang="en-GB" sz="800"/>
                        <a:t>ICM-20948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800"/>
                        <a:t>IMU 9DoF IC</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800"/>
                        <a:t>1.8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ctr">
                        <a:lnSpc>
                          <a:spcPct val="115000"/>
                        </a:lnSpc>
                        <a:spcBef>
                          <a:spcPts val="0"/>
                        </a:spcBef>
                        <a:spcAft>
                          <a:spcPts val="0"/>
                        </a:spcAft>
                        <a:buNone/>
                      </a:pPr>
                      <a:r>
                        <a:rPr lang="en-GB" sz="800"/>
                        <a:t>4.34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gridSpan="2">
                  <a:txBody>
                    <a:bodyPr/>
                    <a:lstStyle/>
                    <a:p>
                      <a:pPr indent="0" lvl="0" marL="0" rtl="0" algn="ctr">
                        <a:lnSpc>
                          <a:spcPct val="115000"/>
                        </a:lnSpc>
                        <a:spcBef>
                          <a:spcPts val="0"/>
                        </a:spcBef>
                        <a:spcAft>
                          <a:spcPts val="0"/>
                        </a:spcAft>
                        <a:buNone/>
                      </a:pPr>
                      <a:r>
                        <a:rPr lang="en-GB" sz="800"/>
                        <a:t>7.812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a:txBody>
                    <a:bodyPr/>
                    <a:lstStyle/>
                    <a:p>
                      <a:pPr indent="0" lvl="0" marL="0" rtl="0" algn="r">
                        <a:lnSpc>
                          <a:spcPct val="115000"/>
                        </a:lnSpc>
                        <a:spcBef>
                          <a:spcPts val="0"/>
                        </a:spcBef>
                        <a:spcAft>
                          <a:spcPts val="0"/>
                        </a:spcAft>
                        <a:buNone/>
                      </a:pPr>
                      <a:r>
                        <a:rPr lang="en-GB" sz="800" u="sng"/>
                        <a:t>0.01%</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3">
                  <a:txBody>
                    <a:bodyPr/>
                    <a:lstStyle/>
                    <a:p>
                      <a:pPr indent="0" lvl="0" marL="0" rtl="0" algn="l">
                        <a:lnSpc>
                          <a:spcPct val="115000"/>
                        </a:lnSpc>
                        <a:spcBef>
                          <a:spcPts val="0"/>
                        </a:spcBef>
                        <a:spcAft>
                          <a:spcPts val="0"/>
                        </a:spcAft>
                        <a:buNone/>
                      </a:pPr>
                      <a:r>
                        <a:rPr lang="en-GB" sz="800">
                          <a:highlight>
                            <a:srgbClr val="FFD966"/>
                          </a:highlight>
                        </a:rPr>
                        <a:t>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hMerge="1"/>
              </a:tr>
              <a:tr h="362725">
                <a:tc>
                  <a:txBody>
                    <a:bodyPr/>
                    <a:lstStyle/>
                    <a:p>
                      <a:pPr indent="0" lvl="0" marL="0" rtl="0" algn="l">
                        <a:lnSpc>
                          <a:spcPct val="115000"/>
                        </a:lnSpc>
                        <a:spcBef>
                          <a:spcPts val="0"/>
                        </a:spcBef>
                        <a:spcAft>
                          <a:spcPts val="0"/>
                        </a:spcAft>
                        <a:buNone/>
                      </a:pPr>
                      <a:r>
                        <a:rPr lang="en-GB" sz="800"/>
                        <a:t>Raspberry Pi Camera Module V2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800"/>
                        <a:t>Camera</a:t>
                      </a:r>
                      <a:endParaRPr sz="800"/>
                    </a:p>
                    <a:p>
                      <a:pPr indent="0" lvl="0" marL="0" rtl="0" algn="l">
                        <a:lnSpc>
                          <a:spcPct val="115000"/>
                        </a:lnSpc>
                        <a:spcBef>
                          <a:spcPts val="0"/>
                        </a:spcBef>
                        <a:spcAft>
                          <a:spcPts val="0"/>
                        </a:spcAft>
                        <a:buNone/>
                      </a:pPr>
                      <a:r>
                        <a:rPr lang="en-GB" sz="800"/>
                        <a:t>(3 count)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ctr">
                        <a:lnSpc>
                          <a:spcPct val="115000"/>
                        </a:lnSpc>
                        <a:spcBef>
                          <a:spcPts val="0"/>
                        </a:spcBef>
                        <a:spcAft>
                          <a:spcPts val="0"/>
                        </a:spcAft>
                        <a:buNone/>
                      </a:pPr>
                      <a:r>
                        <a:rPr lang="en-GB" sz="800"/>
                        <a:t>753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gridSpan="2">
                  <a:txBody>
                    <a:bodyPr/>
                    <a:lstStyle/>
                    <a:p>
                      <a:pPr indent="0" lvl="0" marL="0" rtl="0" algn="ctr">
                        <a:lnSpc>
                          <a:spcPct val="115000"/>
                        </a:lnSpc>
                        <a:spcBef>
                          <a:spcPts val="0"/>
                        </a:spcBef>
                        <a:spcAft>
                          <a:spcPts val="0"/>
                        </a:spcAft>
                        <a:buNone/>
                      </a:pPr>
                      <a:r>
                        <a:rPr lang="en-GB" sz="800"/>
                        <a:t>3765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a:txBody>
                    <a:bodyPr/>
                    <a:lstStyle/>
                    <a:p>
                      <a:pPr indent="0" lvl="0" marL="0" rtl="0" algn="r">
                        <a:lnSpc>
                          <a:spcPct val="115000"/>
                        </a:lnSpc>
                        <a:spcBef>
                          <a:spcPts val="0"/>
                        </a:spcBef>
                        <a:spcAft>
                          <a:spcPts val="0"/>
                        </a:spcAft>
                        <a:buNone/>
                      </a:pPr>
                      <a:r>
                        <a:rPr lang="en-GB" sz="800" u="sng"/>
                        <a:t>5.28%</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8E7CC3"/>
                    </a:solidFill>
                  </a:tcPr>
                </a:tc>
                <a:tc gridSpan="3">
                  <a:txBody>
                    <a:bodyPr/>
                    <a:lstStyle/>
                    <a:p>
                      <a:pPr indent="0" lvl="0" marL="0" rtl="0" algn="l">
                        <a:lnSpc>
                          <a:spcPct val="115000"/>
                        </a:lnSpc>
                        <a:spcBef>
                          <a:spcPts val="0"/>
                        </a:spcBef>
                        <a:spcAft>
                          <a:spcPts val="0"/>
                        </a:spcAft>
                        <a:buNone/>
                      </a:pPr>
                      <a:r>
                        <a:rPr lang="en-GB" sz="800">
                          <a:highlight>
                            <a:srgbClr val="FFD966"/>
                          </a:highlight>
                        </a:rPr>
                        <a:t>¹, cameras not finalized, alternate camera will use much less power</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c hMerge="1"/>
              </a:tr>
              <a:tr h="184700">
                <a:tc>
                  <a:txBody>
                    <a:bodyPr/>
                    <a:lstStyle/>
                    <a:p>
                      <a:pPr indent="0" lvl="0" marL="0" rtl="0" algn="l">
                        <a:lnSpc>
                          <a:spcPct val="115000"/>
                        </a:lnSpc>
                        <a:spcBef>
                          <a:spcPts val="0"/>
                        </a:spcBef>
                        <a:spcAft>
                          <a:spcPts val="0"/>
                        </a:spcAft>
                        <a:buNone/>
                      </a:pPr>
                      <a:r>
                        <a:rPr lang="en-GB" sz="800"/>
                        <a:t>TOTAL</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gridSpan="2">
                  <a:txBody>
                    <a:bodyPr/>
                    <a:lstStyle/>
                    <a:p>
                      <a:pPr indent="0" lvl="0" marL="0" rtl="0" algn="ctr">
                        <a:lnSpc>
                          <a:spcPct val="115000"/>
                        </a:lnSpc>
                        <a:spcBef>
                          <a:spcPts val="0"/>
                        </a:spcBef>
                        <a:spcAft>
                          <a:spcPts val="0"/>
                        </a:spcAft>
                        <a:buNone/>
                      </a:pPr>
                      <a:r>
                        <a:rPr lang="en-GB" sz="800"/>
                        <a:t>855.6</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hMerge="1"/>
                <a:tc gridSpan="2">
                  <a:txBody>
                    <a:bodyPr/>
                    <a:lstStyle/>
                    <a:p>
                      <a:pPr indent="0" lvl="0" marL="0" rtl="0" algn="ctr">
                        <a:lnSpc>
                          <a:spcPct val="115000"/>
                        </a:lnSpc>
                        <a:spcBef>
                          <a:spcPts val="0"/>
                        </a:spcBef>
                        <a:spcAft>
                          <a:spcPts val="0"/>
                        </a:spcAft>
                        <a:buNone/>
                      </a:pPr>
                      <a:r>
                        <a:rPr lang="en-GB" sz="800"/>
                        <a:t>4175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hMerge="1"/>
                <a:tc>
                  <a:txBody>
                    <a:bodyPr/>
                    <a:lstStyle/>
                    <a:p>
                      <a:pPr indent="0" lvl="0" marL="0" rtl="0" algn="r">
                        <a:lnSpc>
                          <a:spcPct val="115000"/>
                        </a:lnSpc>
                        <a:spcBef>
                          <a:spcPts val="0"/>
                        </a:spcBef>
                        <a:spcAft>
                          <a:spcPts val="0"/>
                        </a:spcAft>
                        <a:buNone/>
                      </a:pPr>
                      <a:r>
                        <a:rPr lang="en-GB" sz="800" u="sng"/>
                        <a:t>5.85</a:t>
                      </a:r>
                      <a:r>
                        <a:rPr lang="en-GB" sz="800" u="sng"/>
                        <a:t>%</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gridSpan="3">
                  <a:txBody>
                    <a:bodyPr/>
                    <a:lstStyle/>
                    <a:p>
                      <a:pPr indent="0" lvl="0" marL="0" rtl="0" algn="l">
                        <a:lnSpc>
                          <a:spcPct val="115000"/>
                        </a:lnSpc>
                        <a:spcBef>
                          <a:spcPts val="0"/>
                        </a:spcBef>
                        <a:spcAft>
                          <a:spcPts val="0"/>
                        </a:spcAft>
                        <a:buNone/>
                      </a:pPr>
                      <a:r>
                        <a:t/>
                      </a:r>
                      <a:endParaRPr sz="800">
                        <a:highlight>
                          <a:srgbClr val="FFFF00"/>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8E7CC3"/>
                    </a:solidFill>
                  </a:tcPr>
                </a:tc>
                <a:tc hMerge="1"/>
                <a:tc hMerge="1"/>
              </a:tr>
            </a:tbl>
          </a:graphicData>
        </a:graphic>
      </p:graphicFrame>
      <p:sp>
        <p:nvSpPr>
          <p:cNvPr id="624" name="Google Shape;624;p54"/>
          <p:cNvSpPr txBox="1"/>
          <p:nvPr/>
        </p:nvSpPr>
        <p:spPr>
          <a:xfrm>
            <a:off x="7094550" y="781700"/>
            <a:ext cx="6172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Power Budget V2.1</a:t>
            </a:r>
            <a:endParaRPr sz="800">
              <a:solidFill>
                <a:srgbClr val="FFFFFF"/>
              </a:solidFill>
              <a:latin typeface="Lato"/>
              <a:ea typeface="Lato"/>
              <a:cs typeface="Lato"/>
              <a:sym typeface="Lato"/>
            </a:endParaRPr>
          </a:p>
        </p:txBody>
      </p:sp>
      <p:sp>
        <p:nvSpPr>
          <p:cNvPr id="625" name="Google Shape;625;p54"/>
          <p:cNvSpPr txBox="1"/>
          <p:nvPr/>
        </p:nvSpPr>
        <p:spPr>
          <a:xfrm>
            <a:off x="96700" y="166100"/>
            <a:ext cx="859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1.1.0</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626" name="Google Shape;626;p54"/>
          <p:cNvSpPr txBox="1"/>
          <p:nvPr/>
        </p:nvSpPr>
        <p:spPr>
          <a:xfrm>
            <a:off x="498375" y="4042175"/>
            <a:ext cx="69258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Conclusions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Switching to a single new camera module, will likely use much less power than the previous ones</a:t>
            </a:r>
            <a:endParaRPr sz="1200">
              <a:solidFill>
                <a:schemeClr val="lt1"/>
              </a:solidFill>
              <a:latin typeface="Lato"/>
              <a:ea typeface="Lato"/>
              <a:cs typeface="Lato"/>
              <a:sym typeface="Lato"/>
            </a:endParaRPr>
          </a:p>
          <a:p>
            <a:pPr indent="-304800" lvl="1" marL="9144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PCB</a:t>
            </a:r>
            <a:r>
              <a:rPr lang="en-GB" sz="1200">
                <a:solidFill>
                  <a:schemeClr val="lt1"/>
                </a:solidFill>
                <a:latin typeface="Lato"/>
                <a:ea typeface="Lato"/>
                <a:cs typeface="Lato"/>
                <a:sym typeface="Lato"/>
              </a:rPr>
              <a:t> simulation can also tell us how efficient </a:t>
            </a:r>
            <a:r>
              <a:rPr lang="en-GB" sz="1200">
                <a:solidFill>
                  <a:schemeClr val="lt1"/>
                </a:solidFill>
                <a:latin typeface="Lato"/>
                <a:ea typeface="Lato"/>
                <a:cs typeface="Lato"/>
                <a:sym typeface="Lato"/>
              </a:rPr>
              <a:t>estimates</a:t>
            </a:r>
            <a:r>
              <a:rPr lang="en-GB" sz="1200">
                <a:solidFill>
                  <a:schemeClr val="lt1"/>
                </a:solidFill>
                <a:latin typeface="Lato"/>
                <a:ea typeface="Lato"/>
                <a:cs typeface="Lato"/>
                <a:sym typeface="Lato"/>
              </a:rPr>
              <a:t> are</a:t>
            </a:r>
            <a:endParaRPr sz="1200">
              <a:solidFill>
                <a:schemeClr val="lt1"/>
              </a:solidFill>
              <a:latin typeface="Lato"/>
              <a:ea typeface="Lato"/>
              <a:cs typeface="Lato"/>
              <a:sym typeface="Lato"/>
            </a:endParaRPr>
          </a:p>
        </p:txBody>
      </p:sp>
      <p:sp>
        <p:nvSpPr>
          <p:cNvPr id="627" name="Google Shape;627;p54"/>
          <p:cNvSpPr txBox="1"/>
          <p:nvPr>
            <p:ph type="title"/>
          </p:nvPr>
        </p:nvSpPr>
        <p:spPr>
          <a:xfrm>
            <a:off x="1116663" y="58550"/>
            <a:ext cx="65892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Power Requirements for Sensors</a:t>
            </a:r>
            <a:endParaRPr>
              <a:solidFill>
                <a:srgbClr val="FFFFFF"/>
              </a:solidFill>
            </a:endParaRPr>
          </a:p>
        </p:txBody>
      </p:sp>
      <p:sp>
        <p:nvSpPr>
          <p:cNvPr id="628" name="Google Shape;628;p54"/>
          <p:cNvSpPr txBox="1"/>
          <p:nvPr>
            <p:ph type="title"/>
          </p:nvPr>
        </p:nvSpPr>
        <p:spPr>
          <a:xfrm>
            <a:off x="1116663" y="625950"/>
            <a:ext cx="65892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FFFFFF"/>
                </a:solidFill>
              </a:rPr>
              <a:t>Goal: Find Power Required for Sensors</a:t>
            </a:r>
            <a:endParaRPr sz="1200">
              <a:solidFill>
                <a:srgbClr val="FFFFFF"/>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2" name="Shape 632"/>
        <p:cNvGrpSpPr/>
        <p:nvPr/>
      </p:nvGrpSpPr>
      <p:grpSpPr>
        <a:xfrm>
          <a:off x="0" y="0"/>
          <a:ext cx="0" cy="0"/>
          <a:chOff x="0" y="0"/>
          <a:chExt cx="0" cy="0"/>
        </a:xfrm>
      </p:grpSpPr>
      <p:graphicFrame>
        <p:nvGraphicFramePr>
          <p:cNvPr id="633" name="Google Shape;633;p55"/>
          <p:cNvGraphicFramePr/>
          <p:nvPr/>
        </p:nvGraphicFramePr>
        <p:xfrm>
          <a:off x="745263" y="761875"/>
          <a:ext cx="3000000" cy="3000000"/>
        </p:xfrm>
        <a:graphic>
          <a:graphicData uri="http://schemas.openxmlformats.org/drawingml/2006/table">
            <a:tbl>
              <a:tblPr>
                <a:noFill/>
                <a:tableStyleId>{EFA762B1-456F-4E7F-A26F-A2956F93FB4C}</a:tableStyleId>
              </a:tblPr>
              <a:tblGrid>
                <a:gridCol w="578875"/>
                <a:gridCol w="746750"/>
                <a:gridCol w="578875"/>
                <a:gridCol w="578875"/>
                <a:gridCol w="578875"/>
                <a:gridCol w="578875"/>
                <a:gridCol w="578875"/>
                <a:gridCol w="578875"/>
                <a:gridCol w="578875"/>
                <a:gridCol w="578875"/>
                <a:gridCol w="836025"/>
              </a:tblGrid>
              <a:tr h="500100">
                <a:tc>
                  <a:txBody>
                    <a:bodyPr/>
                    <a:lstStyle/>
                    <a:p>
                      <a:pPr indent="0" lvl="0" marL="0" rtl="0" algn="l">
                        <a:lnSpc>
                          <a:spcPct val="115000"/>
                        </a:lnSpc>
                        <a:spcBef>
                          <a:spcPts val="0"/>
                        </a:spcBef>
                        <a:spcAft>
                          <a:spcPts val="0"/>
                        </a:spcAft>
                        <a:buNone/>
                      </a:pPr>
                      <a:r>
                        <a:rPr lang="en-GB" sz="800"/>
                        <a:t>Name</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t>Description</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800"/>
                        <a:t>Nominal Voltage(V)</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l">
                        <a:lnSpc>
                          <a:spcPct val="115000"/>
                        </a:lnSpc>
                        <a:spcBef>
                          <a:spcPts val="0"/>
                        </a:spcBef>
                        <a:spcAft>
                          <a:spcPts val="0"/>
                        </a:spcAft>
                        <a:buNone/>
                      </a:pPr>
                      <a:r>
                        <a:rPr lang="en-GB" sz="800"/>
                        <a:t>Total Consumption/Cycle(mA*hrs)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gridSpan="2">
                  <a:txBody>
                    <a:bodyPr/>
                    <a:lstStyle/>
                    <a:p>
                      <a:pPr indent="0" lvl="0" marL="0" rtl="0" algn="l">
                        <a:lnSpc>
                          <a:spcPct val="115000"/>
                        </a:lnSpc>
                        <a:spcBef>
                          <a:spcPts val="0"/>
                        </a:spcBef>
                        <a:spcAft>
                          <a:spcPts val="0"/>
                        </a:spcAft>
                        <a:buNone/>
                      </a:pPr>
                      <a:r>
                        <a:rPr lang="en-GB" sz="800"/>
                        <a:t>Total Energy/Cycle (mW*hrs)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l">
                        <a:lnSpc>
                          <a:spcPct val="115000"/>
                        </a:lnSpc>
                        <a:spcBef>
                          <a:spcPts val="0"/>
                        </a:spcBef>
                        <a:spcAft>
                          <a:spcPts val="0"/>
                        </a:spcAft>
                        <a:buNone/>
                      </a:pPr>
                      <a:r>
                        <a:rPr lang="en-GB" sz="800"/>
                        <a:t>Power%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gridSpan="3">
                  <a:txBody>
                    <a:bodyPr/>
                    <a:lstStyle/>
                    <a:p>
                      <a:pPr indent="0" lvl="0" marL="0" rtl="0" algn="l">
                        <a:lnSpc>
                          <a:spcPct val="115000"/>
                        </a:lnSpc>
                        <a:spcBef>
                          <a:spcPts val="0"/>
                        </a:spcBef>
                        <a:spcAft>
                          <a:spcPts val="0"/>
                        </a:spcAft>
                        <a:buNone/>
                      </a:pPr>
                      <a:r>
                        <a:rPr lang="en-GB" sz="800"/>
                        <a:t>Comments(V2)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r>
              <a:tr h="1945800">
                <a:tc>
                  <a:txBody>
                    <a:bodyPr/>
                    <a:lstStyle/>
                    <a:p>
                      <a:pPr indent="0" lvl="0" marL="0" rtl="0" algn="l">
                        <a:lnSpc>
                          <a:spcPct val="115000"/>
                        </a:lnSpc>
                        <a:spcBef>
                          <a:spcPts val="0"/>
                        </a:spcBef>
                        <a:spcAft>
                          <a:spcPts val="0"/>
                        </a:spcAft>
                        <a:buNone/>
                      </a:pPr>
                      <a:r>
                        <a:rPr lang="en-GB" sz="800"/>
                        <a:t>D1306-CCW</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800"/>
                        <a:t>Motor(4 count)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GB" sz="800"/>
                        <a:t>7.4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gridSpan="2">
                  <a:txBody>
                    <a:bodyPr/>
                    <a:lstStyle/>
                    <a:p>
                      <a:pPr indent="0" lvl="0" marL="0" rtl="0" algn="ctr">
                        <a:lnSpc>
                          <a:spcPct val="115000"/>
                        </a:lnSpc>
                        <a:spcBef>
                          <a:spcPts val="0"/>
                        </a:spcBef>
                        <a:spcAft>
                          <a:spcPts val="0"/>
                        </a:spcAft>
                        <a:buNone/>
                      </a:pPr>
                      <a:r>
                        <a:rPr lang="en-GB" sz="800"/>
                        <a:t>8256</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hMerge="1"/>
                <a:tc gridSpan="2">
                  <a:txBody>
                    <a:bodyPr/>
                    <a:lstStyle/>
                    <a:p>
                      <a:pPr indent="0" lvl="0" marL="0" rtl="0" algn="l">
                        <a:lnSpc>
                          <a:spcPct val="115000"/>
                        </a:lnSpc>
                        <a:spcBef>
                          <a:spcPts val="0"/>
                        </a:spcBef>
                        <a:spcAft>
                          <a:spcPts val="0"/>
                        </a:spcAft>
                        <a:buNone/>
                      </a:pPr>
                      <a:r>
                        <a:rPr lang="en-GB" sz="800">
                          <a:highlight>
                            <a:srgbClr val="FFD966"/>
                          </a:highlight>
                        </a:rPr>
                        <a:t>Assuming rising 1/4 of the time</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P = k * m^(3/2) / r</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k = constant = 22.35</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r = radius = .1143m </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m = mass = .25kg</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P = power = 3.303A per motor full throttle,</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Half that to hover</a:t>
                      </a:r>
                      <a:endParaRPr sz="800">
                        <a:highlight>
                          <a:srgbClr val="FFD966"/>
                        </a:highlight>
                      </a:endParaRPr>
                    </a:p>
                    <a:p>
                      <a:pPr indent="0" lvl="0" marL="0" rtl="0" algn="l">
                        <a:lnSpc>
                          <a:spcPct val="115000"/>
                        </a:lnSpc>
                        <a:spcBef>
                          <a:spcPts val="0"/>
                        </a:spcBef>
                        <a:spcAft>
                          <a:spcPts val="0"/>
                        </a:spcAft>
                        <a:buNone/>
                      </a:pPr>
                      <a:r>
                        <a:t/>
                      </a:r>
                      <a:endParaRPr sz="800"/>
                    </a:p>
                    <a:p>
                      <a:pPr indent="0" lvl="0" marL="0" rtl="0" algn="l">
                        <a:lnSpc>
                          <a:spcPct val="115000"/>
                        </a:lnSpc>
                        <a:spcBef>
                          <a:spcPts val="0"/>
                        </a:spcBef>
                        <a:spcAft>
                          <a:spcPts val="0"/>
                        </a:spcAft>
                        <a:buNone/>
                      </a:pPr>
                      <a:r>
                        <a:t/>
                      </a:r>
                      <a:endParaRPr sz="800"/>
                    </a:p>
                    <a:p>
                      <a:pPr indent="0" lvl="0" marL="0" rtl="0" algn="l">
                        <a:lnSpc>
                          <a:spcPct val="115000"/>
                        </a:lnSpc>
                        <a:spcBef>
                          <a:spcPts val="0"/>
                        </a:spcBef>
                        <a:spcAft>
                          <a:spcPts val="0"/>
                        </a:spcAft>
                        <a:buNone/>
                      </a:pPr>
                      <a:r>
                        <a:t/>
                      </a:r>
                      <a:endParaRPr sz="800"/>
                    </a:p>
                    <a:p>
                      <a:pPr indent="0" lvl="0" marL="0" rtl="0" algn="ctr">
                        <a:lnSpc>
                          <a:spcPct val="115000"/>
                        </a:lnSpc>
                        <a:spcBef>
                          <a:spcPts val="0"/>
                        </a:spcBef>
                        <a:spcAft>
                          <a:spcPts val="0"/>
                        </a:spcAft>
                        <a:buNone/>
                      </a:pPr>
                      <a:r>
                        <a:rPr lang="en-GB" sz="800"/>
                        <a:t>61094.4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hMerge="1"/>
                <a:tc>
                  <a:txBody>
                    <a:bodyPr/>
                    <a:lstStyle/>
                    <a:p>
                      <a:pPr indent="0" lvl="0" marL="0" rtl="0" algn="r">
                        <a:lnSpc>
                          <a:spcPct val="115000"/>
                        </a:lnSpc>
                        <a:spcBef>
                          <a:spcPts val="0"/>
                        </a:spcBef>
                        <a:spcAft>
                          <a:spcPts val="0"/>
                        </a:spcAft>
                        <a:buNone/>
                      </a:pPr>
                      <a:r>
                        <a:rPr lang="en-GB" sz="1000" u="sng"/>
                        <a:t>85.72%</a:t>
                      </a:r>
                      <a:endParaRPr sz="10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gridSpan="3">
                  <a:txBody>
                    <a:bodyPr/>
                    <a:lstStyle/>
                    <a:p>
                      <a:pPr indent="0" lvl="0" marL="0" rtl="0" algn="l">
                        <a:lnSpc>
                          <a:spcPct val="115000"/>
                        </a:lnSpc>
                        <a:spcBef>
                          <a:spcPts val="0"/>
                        </a:spcBef>
                        <a:spcAft>
                          <a:spcPts val="0"/>
                        </a:spcAft>
                        <a:buNone/>
                      </a:pPr>
                      <a:r>
                        <a:rPr lang="en-GB" sz="800">
                          <a:highlight>
                            <a:srgbClr val="FFD966"/>
                          </a:highlight>
                        </a:rPr>
                        <a:t>May not need telemetry</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Alternate Power Equation:</a:t>
                      </a:r>
                      <a:endParaRPr sz="800">
                        <a:highlight>
                          <a:srgbClr val="FFD966"/>
                        </a:highlight>
                      </a:endParaRPr>
                    </a:p>
                    <a:p>
                      <a:pPr indent="0" lvl="0" marL="0" rtl="0" algn="l">
                        <a:lnSpc>
                          <a:spcPct val="115000"/>
                        </a:lnSpc>
                        <a:spcBef>
                          <a:spcPts val="0"/>
                        </a:spcBef>
                        <a:spcAft>
                          <a:spcPts val="0"/>
                        </a:spcAft>
                        <a:buNone/>
                      </a:pPr>
                      <a:r>
                        <a:t/>
                      </a:r>
                      <a:endParaRPr sz="800">
                        <a:highlight>
                          <a:srgbClr val="FFD966"/>
                        </a:highlight>
                      </a:endParaRPr>
                    </a:p>
                    <a:p>
                      <a:pPr indent="0" lvl="0" marL="0" rtl="0" algn="l">
                        <a:lnSpc>
                          <a:spcPct val="115000"/>
                        </a:lnSpc>
                        <a:spcBef>
                          <a:spcPts val="0"/>
                        </a:spcBef>
                        <a:spcAft>
                          <a:spcPts val="0"/>
                        </a:spcAft>
                        <a:buNone/>
                      </a:pPr>
                      <a:r>
                        <a:t/>
                      </a:r>
                      <a:endParaRPr sz="800">
                        <a:highlight>
                          <a:srgbClr val="FFD966"/>
                        </a:highlight>
                      </a:endParaRPr>
                    </a:p>
                    <a:p>
                      <a:pPr indent="0" lvl="0" marL="0" rtl="0" algn="l">
                        <a:lnSpc>
                          <a:spcPct val="115000"/>
                        </a:lnSpc>
                        <a:spcBef>
                          <a:spcPts val="0"/>
                        </a:spcBef>
                        <a:spcAft>
                          <a:spcPts val="0"/>
                        </a:spcAft>
                        <a:buNone/>
                      </a:pPr>
                      <a:r>
                        <a:t/>
                      </a:r>
                      <a:endParaRPr sz="800">
                        <a:highlight>
                          <a:srgbClr val="FFD966"/>
                        </a:highlight>
                      </a:endParaRPr>
                    </a:p>
                    <a:p>
                      <a:pPr indent="0" lvl="0" marL="0" rtl="0" algn="l">
                        <a:lnSpc>
                          <a:spcPct val="115000"/>
                        </a:lnSpc>
                        <a:spcBef>
                          <a:spcPts val="0"/>
                        </a:spcBef>
                        <a:spcAft>
                          <a:spcPts val="0"/>
                        </a:spcAft>
                        <a:buNone/>
                      </a:pPr>
                      <a:r>
                        <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D=diameter=.2286m</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T = thrust = 2.45N</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rho = 1.225kg/m^3</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P = Power</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1.63A at full throttle, half for hover</a:t>
                      </a:r>
                      <a:endParaRPr sz="800">
                        <a:highlight>
                          <a:srgbClr val="FFD966"/>
                        </a:highlight>
                      </a:endParaRPr>
                    </a:p>
                    <a:p>
                      <a:pPr indent="0" lvl="0" marL="0" rtl="0" algn="l">
                        <a:lnSpc>
                          <a:spcPct val="115000"/>
                        </a:lnSpc>
                        <a:spcBef>
                          <a:spcPts val="0"/>
                        </a:spcBef>
                        <a:spcAft>
                          <a:spcPts val="0"/>
                        </a:spcAft>
                        <a:buNone/>
                      </a:pPr>
                      <a:r>
                        <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Need to find efficiency of motor with prop</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hMerge="1"/>
                <a:tc hMerge="1"/>
              </a:tr>
              <a:tr h="309150">
                <a:tc>
                  <a:txBody>
                    <a:bodyPr/>
                    <a:lstStyle/>
                    <a:p>
                      <a:pPr indent="0" lvl="0" marL="0" rtl="0" algn="l">
                        <a:lnSpc>
                          <a:spcPct val="115000"/>
                        </a:lnSpc>
                        <a:spcBef>
                          <a:spcPts val="0"/>
                        </a:spcBef>
                        <a:spcAft>
                          <a:spcPts val="0"/>
                        </a:spcAft>
                        <a:buNone/>
                      </a:pPr>
                      <a:r>
                        <a:rPr lang="en-GB" sz="800"/>
                        <a:t>AFHDS 2A system</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800"/>
                        <a:t>Turnigy iA8 Receiver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gridSpan="2">
                  <a:txBody>
                    <a:bodyPr/>
                    <a:lstStyle/>
                    <a:p>
                      <a:pPr indent="0" lvl="0" marL="0" rtl="0" algn="ctr">
                        <a:lnSpc>
                          <a:spcPct val="115000"/>
                        </a:lnSpc>
                        <a:spcBef>
                          <a:spcPts val="0"/>
                        </a:spcBef>
                        <a:spcAft>
                          <a:spcPts val="0"/>
                        </a:spcAft>
                        <a:buNone/>
                      </a:pPr>
                      <a:r>
                        <a:rPr lang="en-GB" sz="800"/>
                        <a:t>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hMerge="1"/>
                <a:tc gridSpan="2">
                  <a:txBody>
                    <a:bodyPr/>
                    <a:lstStyle/>
                    <a:p>
                      <a:pPr indent="0" lvl="0" marL="0" rtl="0" algn="ctr">
                        <a:lnSpc>
                          <a:spcPct val="115000"/>
                        </a:lnSpc>
                        <a:spcBef>
                          <a:spcPts val="0"/>
                        </a:spcBef>
                        <a:spcAft>
                          <a:spcPts val="0"/>
                        </a:spcAft>
                        <a:buNone/>
                      </a:pPr>
                      <a:r>
                        <a:rPr lang="en-GB" sz="800"/>
                        <a:t>10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hMerge="1"/>
                <a:tc>
                  <a:txBody>
                    <a:bodyPr/>
                    <a:lstStyle/>
                    <a:p>
                      <a:pPr indent="0" lvl="0" marL="0" rtl="0" algn="r">
                        <a:lnSpc>
                          <a:spcPct val="115000"/>
                        </a:lnSpc>
                        <a:spcBef>
                          <a:spcPts val="0"/>
                        </a:spcBef>
                        <a:spcAft>
                          <a:spcPts val="0"/>
                        </a:spcAft>
                        <a:buNone/>
                      </a:pPr>
                      <a:r>
                        <a:rPr lang="en-GB" sz="1000" u="sng"/>
                        <a:t>0.01%</a:t>
                      </a:r>
                      <a:endParaRPr sz="10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gridSpan="3">
                  <a:txBody>
                    <a:bodyPr/>
                    <a:lstStyle/>
                    <a:p>
                      <a:pPr indent="0" lvl="0" marL="0" rtl="0" algn="l">
                        <a:lnSpc>
                          <a:spcPct val="115000"/>
                        </a:lnSpc>
                        <a:spcBef>
                          <a:spcPts val="0"/>
                        </a:spcBef>
                        <a:spcAft>
                          <a:spcPts val="0"/>
                        </a:spcAft>
                        <a:buNone/>
                      </a:pPr>
                      <a:r>
                        <a:rPr lang="en-GB" sz="800">
                          <a:highlight>
                            <a:srgbClr val="FFD966"/>
                          </a:highlight>
                        </a:rPr>
                        <a:t>Current for receiver not specified</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Controller uses 8 AA batteries</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CFE2F3"/>
                    </a:solidFill>
                  </a:tcPr>
                </a:tc>
                <a:tc hMerge="1"/>
                <a:tc hMerge="1"/>
              </a:tr>
              <a:tr h="445525">
                <a:tc>
                  <a:txBody>
                    <a:bodyPr/>
                    <a:lstStyle/>
                    <a:p>
                      <a:pPr indent="0" lvl="0" marL="0" rtl="0" algn="l">
                        <a:lnSpc>
                          <a:spcPct val="115000"/>
                        </a:lnSpc>
                        <a:spcBef>
                          <a:spcPts val="0"/>
                        </a:spcBef>
                        <a:spcAft>
                          <a:spcPts val="0"/>
                        </a:spcAft>
                        <a:buNone/>
                      </a:pPr>
                      <a:r>
                        <a:rPr lang="en-GB" sz="800"/>
                        <a:t>CS238MG Metal Gear Servo</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rPr lang="en-GB" sz="800"/>
                        <a:t>Servo</a:t>
                      </a:r>
                      <a:endParaRPr sz="800"/>
                    </a:p>
                    <a:p>
                      <a:pPr indent="0" lvl="0" marL="0" rtl="0" algn="l">
                        <a:lnSpc>
                          <a:spcPct val="115000"/>
                        </a:lnSpc>
                        <a:spcBef>
                          <a:spcPts val="0"/>
                        </a:spcBef>
                        <a:spcAft>
                          <a:spcPts val="0"/>
                        </a:spcAft>
                        <a:buNone/>
                      </a:pPr>
                      <a:r>
                        <a:rPr lang="en-GB" sz="800"/>
                        <a:t>(4 count)</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gridSpan="2">
                  <a:txBody>
                    <a:bodyPr/>
                    <a:lstStyle/>
                    <a:p>
                      <a:pPr indent="0" lvl="0" marL="0" rtl="0" algn="ctr">
                        <a:lnSpc>
                          <a:spcPct val="115000"/>
                        </a:lnSpc>
                        <a:spcBef>
                          <a:spcPts val="0"/>
                        </a:spcBef>
                        <a:spcAft>
                          <a:spcPts val="0"/>
                        </a:spcAft>
                        <a:buNone/>
                      </a:pPr>
                      <a:r>
                        <a:rPr lang="en-GB" sz="800"/>
                        <a:t>403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hMerge="1"/>
                <a:tc gridSpan="2">
                  <a:txBody>
                    <a:bodyPr/>
                    <a:lstStyle/>
                    <a:p>
                      <a:pPr indent="0" lvl="0" marL="0" rtl="0" algn="ctr">
                        <a:lnSpc>
                          <a:spcPct val="115000"/>
                        </a:lnSpc>
                        <a:spcBef>
                          <a:spcPts val="0"/>
                        </a:spcBef>
                        <a:spcAft>
                          <a:spcPts val="0"/>
                        </a:spcAft>
                        <a:buNone/>
                      </a:pPr>
                      <a:r>
                        <a:rPr lang="en-GB" sz="800"/>
                        <a:t>2015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hMerge="1"/>
                <a:tc>
                  <a:txBody>
                    <a:bodyPr/>
                    <a:lstStyle/>
                    <a:p>
                      <a:pPr indent="0" lvl="0" marL="0" rtl="0" algn="r">
                        <a:lnSpc>
                          <a:spcPct val="115000"/>
                        </a:lnSpc>
                        <a:spcBef>
                          <a:spcPts val="0"/>
                        </a:spcBef>
                        <a:spcAft>
                          <a:spcPts val="0"/>
                        </a:spcAft>
                        <a:buNone/>
                      </a:pPr>
                      <a:r>
                        <a:rPr lang="en-GB" sz="1000" u="sng"/>
                        <a:t>2.83%</a:t>
                      </a:r>
                      <a:endParaRPr sz="10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gridSpan="3">
                  <a:txBody>
                    <a:bodyPr/>
                    <a:lstStyle/>
                    <a:p>
                      <a:pPr indent="0" lvl="0" marL="0" rtl="0" algn="l">
                        <a:lnSpc>
                          <a:spcPct val="115000"/>
                        </a:lnSpc>
                        <a:spcBef>
                          <a:spcPts val="0"/>
                        </a:spcBef>
                        <a:spcAft>
                          <a:spcPts val="0"/>
                        </a:spcAft>
                        <a:buNone/>
                      </a:pPr>
                      <a:r>
                        <a:rPr lang="en-GB" sz="800">
                          <a:highlight>
                            <a:srgbClr val="FFD966"/>
                          </a:highlight>
                        </a:rPr>
                        <a:t>Depends on how much time drone is turning,</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assuming 1/4 of the time</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hMerge="1"/>
                <a:tc hMerge="1"/>
              </a:tr>
              <a:tr h="291425">
                <a:tc>
                  <a:txBody>
                    <a:bodyPr/>
                    <a:lstStyle/>
                    <a:p>
                      <a:pPr indent="0" lvl="0" marL="0" rtl="0" algn="l">
                        <a:lnSpc>
                          <a:spcPct val="115000"/>
                        </a:lnSpc>
                        <a:spcBef>
                          <a:spcPts val="0"/>
                        </a:spcBef>
                        <a:spcAft>
                          <a:spcPts val="0"/>
                        </a:spcAft>
                        <a:buNone/>
                      </a:pPr>
                      <a:r>
                        <a:rPr lang="en-GB" sz="800"/>
                        <a:t>TOTAL</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l">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a:txBody>
                    <a:bodyPr/>
                    <a:lstStyle/>
                    <a:p>
                      <a:pPr indent="0" lvl="0" marL="0" rtl="0" algn="ctr">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gridSpan="2">
                  <a:txBody>
                    <a:bodyPr/>
                    <a:lstStyle/>
                    <a:p>
                      <a:pPr indent="0" lvl="0" marL="0" rtl="0" algn="ctr">
                        <a:lnSpc>
                          <a:spcPct val="115000"/>
                        </a:lnSpc>
                        <a:spcBef>
                          <a:spcPts val="0"/>
                        </a:spcBef>
                        <a:spcAft>
                          <a:spcPts val="0"/>
                        </a:spcAft>
                        <a:buNone/>
                      </a:pPr>
                      <a:r>
                        <a:rPr lang="en-GB" sz="800"/>
                        <a:t>8661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hMerge="1"/>
                <a:tc gridSpan="2">
                  <a:txBody>
                    <a:bodyPr/>
                    <a:lstStyle/>
                    <a:p>
                      <a:pPr indent="0" lvl="0" marL="0" rtl="0" algn="ctr">
                        <a:lnSpc>
                          <a:spcPct val="115000"/>
                        </a:lnSpc>
                        <a:spcBef>
                          <a:spcPts val="0"/>
                        </a:spcBef>
                        <a:spcAft>
                          <a:spcPts val="0"/>
                        </a:spcAft>
                        <a:buNone/>
                      </a:pPr>
                      <a:r>
                        <a:rPr lang="en-GB" sz="800"/>
                        <a:t>63119</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hMerge="1"/>
                <a:tc>
                  <a:txBody>
                    <a:bodyPr/>
                    <a:lstStyle/>
                    <a:p>
                      <a:pPr indent="0" lvl="0" marL="0" rtl="0" algn="r">
                        <a:lnSpc>
                          <a:spcPct val="115000"/>
                        </a:lnSpc>
                        <a:spcBef>
                          <a:spcPts val="0"/>
                        </a:spcBef>
                        <a:spcAft>
                          <a:spcPts val="0"/>
                        </a:spcAft>
                        <a:buNone/>
                      </a:pPr>
                      <a:r>
                        <a:rPr lang="en-GB" sz="800" u="sng"/>
                        <a:t>88.56%</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gridSpan="3">
                  <a:txBody>
                    <a:bodyPr/>
                    <a:lstStyle/>
                    <a:p>
                      <a:pPr indent="0" lvl="0" marL="0" rtl="0" algn="l">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CFE2F3"/>
                    </a:solidFill>
                  </a:tcPr>
                </a:tc>
                <a:tc hMerge="1"/>
                <a:tc hMerge="1"/>
              </a:tr>
            </a:tbl>
          </a:graphicData>
        </a:graphic>
      </p:graphicFrame>
      <p:pic>
        <p:nvPicPr>
          <p:cNvPr id="634" name="Google Shape;634;p55"/>
          <p:cNvPicPr preferRelativeResize="0"/>
          <p:nvPr/>
        </p:nvPicPr>
        <p:blipFill rotWithShape="1">
          <a:blip r:embed="rId3">
            <a:alphaModFix/>
          </a:blip>
          <a:srcRect b="0" l="0" r="25003" t="0"/>
          <a:stretch/>
        </p:blipFill>
        <p:spPr>
          <a:xfrm>
            <a:off x="5544150" y="1602800"/>
            <a:ext cx="1335800" cy="552450"/>
          </a:xfrm>
          <a:prstGeom prst="rect">
            <a:avLst/>
          </a:prstGeom>
          <a:noFill/>
          <a:ln>
            <a:noFill/>
          </a:ln>
        </p:spPr>
      </p:pic>
      <p:sp>
        <p:nvSpPr>
          <p:cNvPr id="635" name="Google Shape;635;p55"/>
          <p:cNvSpPr txBox="1"/>
          <p:nvPr/>
        </p:nvSpPr>
        <p:spPr>
          <a:xfrm>
            <a:off x="6491700" y="5076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P</a:t>
            </a:r>
            <a:r>
              <a:rPr lang="en-GB" sz="800">
                <a:solidFill>
                  <a:srgbClr val="FFFFFF"/>
                </a:solidFill>
                <a:latin typeface="Lato"/>
                <a:ea typeface="Lato"/>
                <a:cs typeface="Lato"/>
                <a:sym typeface="Lato"/>
              </a:rPr>
              <a:t>ower Budget V2.1</a:t>
            </a:r>
            <a:endParaRPr sz="800"/>
          </a:p>
        </p:txBody>
      </p:sp>
      <p:sp>
        <p:nvSpPr>
          <p:cNvPr id="636" name="Google Shape;636;p55"/>
          <p:cNvSpPr txBox="1"/>
          <p:nvPr/>
        </p:nvSpPr>
        <p:spPr>
          <a:xfrm>
            <a:off x="110850" y="125950"/>
            <a:ext cx="571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1.1.0</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637" name="Google Shape;637;p55"/>
          <p:cNvSpPr txBox="1"/>
          <p:nvPr/>
        </p:nvSpPr>
        <p:spPr>
          <a:xfrm>
            <a:off x="584875" y="4245100"/>
            <a:ext cx="8120700" cy="1293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Conclusions</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Power use of motor highly variable,  need better estimate based on motor efficiency and rpm with prop</a:t>
            </a:r>
            <a:endParaRPr sz="1200">
              <a:solidFill>
                <a:schemeClr val="lt1"/>
              </a:solidFill>
              <a:latin typeface="Lato"/>
              <a:ea typeface="Lato"/>
              <a:cs typeface="Lato"/>
              <a:sym typeface="Lato"/>
            </a:endParaRPr>
          </a:p>
          <a:p>
            <a:pPr indent="-304800" lvl="0" marL="457200" rtl="0" algn="l">
              <a:spcBef>
                <a:spcPts val="0"/>
              </a:spcBef>
              <a:spcAft>
                <a:spcPts val="0"/>
              </a:spcAft>
              <a:buClr>
                <a:schemeClr val="lt1"/>
              </a:buClr>
              <a:buSzPts val="1200"/>
              <a:buFont typeface="Lato"/>
              <a:buChar char="-"/>
            </a:pPr>
            <a:r>
              <a:rPr lang="en-GB" sz="1200">
                <a:solidFill>
                  <a:schemeClr val="lt1"/>
                </a:solidFill>
                <a:latin typeface="Lato"/>
                <a:ea typeface="Lato"/>
                <a:cs typeface="Lato"/>
                <a:sym typeface="Lato"/>
              </a:rPr>
              <a:t>General power use highly based on user input(turning and rising require more power), motors themselves still being decided, along with whether telemetry will be needed or not</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638" name="Google Shape;638;p55"/>
          <p:cNvSpPr txBox="1"/>
          <p:nvPr>
            <p:ph type="title"/>
          </p:nvPr>
        </p:nvSpPr>
        <p:spPr>
          <a:xfrm>
            <a:off x="847001" y="-53600"/>
            <a:ext cx="7671900" cy="552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Power Requirements for Motors and Servos </a:t>
            </a:r>
            <a:endParaRPr>
              <a:solidFill>
                <a:srgbClr val="FFFFFF"/>
              </a:solidFill>
            </a:endParaRPr>
          </a:p>
        </p:txBody>
      </p:sp>
      <p:sp>
        <p:nvSpPr>
          <p:cNvPr id="639" name="Google Shape;639;p55"/>
          <p:cNvSpPr txBox="1"/>
          <p:nvPr>
            <p:ph type="title"/>
          </p:nvPr>
        </p:nvSpPr>
        <p:spPr>
          <a:xfrm>
            <a:off x="846998" y="406650"/>
            <a:ext cx="5488500" cy="40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FFFFFF"/>
                </a:solidFill>
              </a:rPr>
              <a:t>Goal: Find Power Required for Motors and Servos</a:t>
            </a:r>
            <a:endParaRPr sz="1200">
              <a:solidFill>
                <a:srgbClr val="FFFFFF"/>
              </a:solidFill>
            </a:endParaRPr>
          </a:p>
        </p:txBody>
      </p:sp>
      <p:sp>
        <p:nvSpPr>
          <p:cNvPr id="640" name="Google Shape;640;p55"/>
          <p:cNvSpPr txBox="1"/>
          <p:nvPr/>
        </p:nvSpPr>
        <p:spPr>
          <a:xfrm>
            <a:off x="7537925" y="1540475"/>
            <a:ext cx="12021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Equation from: quadcopterproject.wordpress.com/static-thrust-calculation/</a:t>
            </a:r>
            <a:endParaRPr sz="800">
              <a:solidFill>
                <a:srgbClr val="FFFFFF"/>
              </a:solidFill>
              <a:latin typeface="Lato"/>
              <a:ea typeface="Lato"/>
              <a:cs typeface="Lato"/>
              <a:sym typeface="Lato"/>
            </a:endParaRPr>
          </a:p>
        </p:txBody>
      </p:sp>
      <p:sp>
        <p:nvSpPr>
          <p:cNvPr id="641" name="Google Shape;641;p55"/>
          <p:cNvSpPr txBox="1"/>
          <p:nvPr/>
        </p:nvSpPr>
        <p:spPr>
          <a:xfrm>
            <a:off x="2961100" y="1261975"/>
            <a:ext cx="9000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highlight>
                  <a:srgbClr val="FFD966"/>
                </a:highlight>
                <a:latin typeface="Lato"/>
                <a:ea typeface="Lato"/>
                <a:cs typeface="Lato"/>
                <a:sym typeface="Lato"/>
              </a:rPr>
              <a:t>Equation from: https://justdrones.com.au/how-much-power-is-needed-to-hover/</a:t>
            </a:r>
            <a:endParaRPr sz="800">
              <a:highlight>
                <a:srgbClr val="FFD966"/>
              </a:highlight>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graphicFrame>
        <p:nvGraphicFramePr>
          <p:cNvPr id="646" name="Google Shape;646;p56"/>
          <p:cNvGraphicFramePr/>
          <p:nvPr/>
        </p:nvGraphicFramePr>
        <p:xfrm>
          <a:off x="179813" y="1155850"/>
          <a:ext cx="3000000" cy="3000000"/>
        </p:xfrm>
        <a:graphic>
          <a:graphicData uri="http://schemas.openxmlformats.org/drawingml/2006/table">
            <a:tbl>
              <a:tblPr>
                <a:noFill/>
                <a:tableStyleId>{EFA762B1-456F-4E7F-A26F-A2956F93FB4C}</a:tableStyleId>
              </a:tblPr>
              <a:tblGrid>
                <a:gridCol w="730475"/>
                <a:gridCol w="942375"/>
                <a:gridCol w="730475"/>
                <a:gridCol w="730475"/>
                <a:gridCol w="801800"/>
                <a:gridCol w="659150"/>
                <a:gridCol w="849125"/>
                <a:gridCol w="611850"/>
                <a:gridCol w="730475"/>
                <a:gridCol w="730475"/>
                <a:gridCol w="730475"/>
              </a:tblGrid>
              <a:tr h="371625">
                <a:tc>
                  <a:txBody>
                    <a:bodyPr/>
                    <a:lstStyle/>
                    <a:p>
                      <a:pPr indent="0" lvl="0" marL="0" rtl="0" algn="l">
                        <a:lnSpc>
                          <a:spcPct val="115000"/>
                        </a:lnSpc>
                        <a:spcBef>
                          <a:spcPts val="0"/>
                        </a:spcBef>
                        <a:spcAft>
                          <a:spcPts val="0"/>
                        </a:spcAft>
                        <a:buNone/>
                      </a:pPr>
                      <a:r>
                        <a:rPr lang="en-GB" sz="800"/>
                        <a:t>Name</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t>Description</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800"/>
                        <a:t>Nominal Voltage(V)</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l">
                        <a:lnSpc>
                          <a:spcPct val="115000"/>
                        </a:lnSpc>
                        <a:spcBef>
                          <a:spcPts val="0"/>
                        </a:spcBef>
                        <a:spcAft>
                          <a:spcPts val="0"/>
                        </a:spcAft>
                        <a:buNone/>
                      </a:pPr>
                      <a:r>
                        <a:rPr lang="en-GB" sz="800"/>
                        <a:t>Total Consumption/Cycle(mA*hrs)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gridSpan="2">
                  <a:txBody>
                    <a:bodyPr/>
                    <a:lstStyle/>
                    <a:p>
                      <a:pPr indent="0" lvl="0" marL="0" rtl="0" algn="l">
                        <a:lnSpc>
                          <a:spcPct val="115000"/>
                        </a:lnSpc>
                        <a:spcBef>
                          <a:spcPts val="0"/>
                        </a:spcBef>
                        <a:spcAft>
                          <a:spcPts val="0"/>
                        </a:spcAft>
                        <a:buNone/>
                      </a:pPr>
                      <a:r>
                        <a:rPr lang="en-GB" sz="800"/>
                        <a:t>Total Energy/cycle (mW*hrs)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a:txBody>
                    <a:bodyPr/>
                    <a:lstStyle/>
                    <a:p>
                      <a:pPr indent="0" lvl="0" marL="0" rtl="0" algn="l">
                        <a:lnSpc>
                          <a:spcPct val="115000"/>
                        </a:lnSpc>
                        <a:spcBef>
                          <a:spcPts val="0"/>
                        </a:spcBef>
                        <a:spcAft>
                          <a:spcPts val="0"/>
                        </a:spcAft>
                        <a:buNone/>
                      </a:pPr>
                      <a:r>
                        <a:rPr lang="en-GB" sz="800"/>
                        <a:t>Power%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3">
                  <a:txBody>
                    <a:bodyPr/>
                    <a:lstStyle/>
                    <a:p>
                      <a:pPr indent="0" lvl="0" marL="0" rtl="0" algn="l">
                        <a:lnSpc>
                          <a:spcPct val="115000"/>
                        </a:lnSpc>
                        <a:spcBef>
                          <a:spcPts val="0"/>
                        </a:spcBef>
                        <a:spcAft>
                          <a:spcPts val="0"/>
                        </a:spcAft>
                        <a:buNone/>
                      </a:pPr>
                      <a:r>
                        <a:rPr lang="en-GB" sz="800"/>
                        <a:t>Comments(V2)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r>
              <a:tr h="419225">
                <a:tc>
                  <a:txBody>
                    <a:bodyPr/>
                    <a:lstStyle/>
                    <a:p>
                      <a:pPr indent="0" lvl="0" marL="0" rtl="0" algn="l">
                        <a:lnSpc>
                          <a:spcPct val="115000"/>
                        </a:lnSpc>
                        <a:spcBef>
                          <a:spcPts val="0"/>
                        </a:spcBef>
                        <a:spcAft>
                          <a:spcPts val="0"/>
                        </a:spcAft>
                        <a:buNone/>
                      </a:pPr>
                      <a:r>
                        <a:rPr lang="en-GB" sz="800">
                          <a:solidFill>
                            <a:srgbClr val="222222"/>
                          </a:solidFill>
                        </a:rPr>
                        <a:t>MIC5225-1.8YM5-TR</a:t>
                      </a:r>
                      <a:endParaRPr sz="8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GB" sz="800"/>
                        <a:t>7</a:t>
                      </a:r>
                      <a:r>
                        <a:rPr lang="en-GB" sz="800"/>
                        <a:t>V to 1.8V</a:t>
                      </a:r>
                      <a:endParaRPr sz="800"/>
                    </a:p>
                    <a:p>
                      <a:pPr indent="0" lvl="0" marL="0" rtl="0" algn="l">
                        <a:lnSpc>
                          <a:spcPct val="115000"/>
                        </a:lnSpc>
                        <a:spcBef>
                          <a:spcPts val="0"/>
                        </a:spcBef>
                        <a:spcAft>
                          <a:spcPts val="0"/>
                        </a:spcAft>
                        <a:buNone/>
                      </a:pPr>
                      <a:r>
                        <a:rPr lang="en-GB" sz="800"/>
                        <a:t>Voltage Regulator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en-GB" sz="800"/>
                        <a:t>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2">
                  <a:txBody>
                    <a:bodyPr/>
                    <a:lstStyle/>
                    <a:p>
                      <a:pPr indent="0" lvl="0" marL="0" rtl="0" algn="ctr">
                        <a:lnSpc>
                          <a:spcPct val="115000"/>
                        </a:lnSpc>
                        <a:spcBef>
                          <a:spcPts val="0"/>
                        </a:spcBef>
                        <a:spcAft>
                          <a:spcPts val="0"/>
                        </a:spcAft>
                        <a:buNone/>
                      </a:pPr>
                      <a:r>
                        <a:rPr lang="en-GB" sz="800"/>
                        <a:t>8.1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gridSpan="2">
                  <a:txBody>
                    <a:bodyPr/>
                    <a:lstStyle/>
                    <a:p>
                      <a:pPr indent="0" lvl="0" marL="0" rtl="0" algn="ctr">
                        <a:lnSpc>
                          <a:spcPct val="115000"/>
                        </a:lnSpc>
                        <a:spcBef>
                          <a:spcPts val="0"/>
                        </a:spcBef>
                        <a:spcAft>
                          <a:spcPts val="0"/>
                        </a:spcAft>
                        <a:buNone/>
                      </a:pPr>
                      <a:r>
                        <a:rPr lang="en-GB" sz="800"/>
                        <a:t>56.7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a:txBody>
                    <a:bodyPr/>
                    <a:lstStyle/>
                    <a:p>
                      <a:pPr indent="0" lvl="0" marL="0" rtl="0" algn="r">
                        <a:lnSpc>
                          <a:spcPct val="115000"/>
                        </a:lnSpc>
                        <a:spcBef>
                          <a:spcPts val="0"/>
                        </a:spcBef>
                        <a:spcAft>
                          <a:spcPts val="0"/>
                        </a:spcAft>
                        <a:buNone/>
                      </a:pPr>
                      <a:r>
                        <a:rPr lang="en-GB" sz="800" u="sng"/>
                        <a:t>0.08%</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3">
                  <a:txBody>
                    <a:bodyPr/>
                    <a:lstStyle/>
                    <a:p>
                      <a:pPr indent="0" lvl="0" marL="0" rtl="0" algn="l">
                        <a:lnSpc>
                          <a:spcPct val="115000"/>
                        </a:lnSpc>
                        <a:spcBef>
                          <a:spcPts val="0"/>
                        </a:spcBef>
                        <a:spcAft>
                          <a:spcPts val="0"/>
                        </a:spcAft>
                        <a:buNone/>
                      </a:pPr>
                      <a:r>
                        <a:rPr lang="en-GB" sz="800">
                          <a:highlight>
                            <a:srgbClr val="FFD966"/>
                          </a:highlight>
                        </a:rPr>
                        <a:t>Always on 1hr flight,</a:t>
                      </a:r>
                      <a:endParaRPr sz="800">
                        <a:highlight>
                          <a:srgbClr val="FFD966"/>
                        </a:highlight>
                      </a:endParaRPr>
                    </a:p>
                    <a:p>
                      <a:pPr indent="0" lvl="0" marL="0" rtl="0" algn="l">
                        <a:lnSpc>
                          <a:spcPct val="115000"/>
                        </a:lnSpc>
                        <a:spcBef>
                          <a:spcPts val="0"/>
                        </a:spcBef>
                        <a:spcAft>
                          <a:spcPts val="0"/>
                        </a:spcAft>
                        <a:buNone/>
                      </a:pPr>
                      <a:r>
                        <a:rPr lang="en-GB" sz="800">
                          <a:highlight>
                            <a:srgbClr val="FFD966"/>
                          </a:highlight>
                        </a:rPr>
                        <a:t>1 hr peripheral also draw </a:t>
                      </a:r>
                      <a:r>
                        <a:rPr lang="en-GB" sz="800">
                          <a:highlight>
                            <a:srgbClr val="FFD966"/>
                          </a:highlight>
                        </a:rPr>
                        <a:t>estimated¹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hMerge="1"/>
              </a:tr>
              <a:tr h="419225">
                <a:tc>
                  <a:txBody>
                    <a:bodyPr/>
                    <a:lstStyle/>
                    <a:p>
                      <a:pPr indent="0" lvl="0" marL="0" rtl="0" algn="l">
                        <a:lnSpc>
                          <a:spcPct val="115000"/>
                        </a:lnSpc>
                        <a:spcBef>
                          <a:spcPts val="0"/>
                        </a:spcBef>
                        <a:spcAft>
                          <a:spcPts val="0"/>
                        </a:spcAft>
                        <a:buNone/>
                      </a:pPr>
                      <a:r>
                        <a:rPr lang="en-GB" sz="800"/>
                        <a:t>MIC5225-2.8YM5 TR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GB" sz="800"/>
                        <a:t>7</a:t>
                      </a:r>
                      <a:r>
                        <a:rPr lang="en-GB" sz="800"/>
                        <a:t>V to 2.8V</a:t>
                      </a:r>
                      <a:endParaRPr sz="800"/>
                    </a:p>
                    <a:p>
                      <a:pPr indent="0" lvl="0" marL="0" rtl="0" algn="l">
                        <a:lnSpc>
                          <a:spcPct val="115000"/>
                        </a:lnSpc>
                        <a:spcBef>
                          <a:spcPts val="0"/>
                        </a:spcBef>
                        <a:spcAft>
                          <a:spcPts val="0"/>
                        </a:spcAft>
                        <a:buNone/>
                      </a:pPr>
                      <a:r>
                        <a:rPr lang="en-GB" sz="800"/>
                        <a:t>Voltage Regulator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en-GB" sz="800"/>
                        <a:t>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2">
                  <a:txBody>
                    <a:bodyPr/>
                    <a:lstStyle/>
                    <a:p>
                      <a:pPr indent="0" lvl="0" marL="0" rtl="0" algn="ctr">
                        <a:lnSpc>
                          <a:spcPct val="115000"/>
                        </a:lnSpc>
                        <a:spcBef>
                          <a:spcPts val="0"/>
                        </a:spcBef>
                        <a:spcAft>
                          <a:spcPts val="0"/>
                        </a:spcAft>
                        <a:buNone/>
                      </a:pPr>
                      <a:r>
                        <a:rPr lang="en-GB" sz="800"/>
                        <a:t>5.1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gridSpan="2">
                  <a:txBody>
                    <a:bodyPr/>
                    <a:lstStyle/>
                    <a:p>
                      <a:pPr indent="0" lvl="0" marL="0" rtl="0" algn="ctr">
                        <a:lnSpc>
                          <a:spcPct val="115000"/>
                        </a:lnSpc>
                        <a:spcBef>
                          <a:spcPts val="0"/>
                        </a:spcBef>
                        <a:spcAft>
                          <a:spcPts val="0"/>
                        </a:spcAft>
                        <a:buNone/>
                      </a:pPr>
                      <a:r>
                        <a:rPr lang="en-GB" sz="800"/>
                        <a:t>35.7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a:txBody>
                    <a:bodyPr/>
                    <a:lstStyle/>
                    <a:p>
                      <a:pPr indent="0" lvl="0" marL="0" rtl="0" algn="r">
                        <a:lnSpc>
                          <a:spcPct val="115000"/>
                        </a:lnSpc>
                        <a:spcBef>
                          <a:spcPts val="0"/>
                        </a:spcBef>
                        <a:spcAft>
                          <a:spcPts val="0"/>
                        </a:spcAft>
                        <a:buNone/>
                      </a:pPr>
                      <a:r>
                        <a:rPr lang="en-GB" sz="800" u="sng"/>
                        <a:t>0.05%</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3">
                  <a:txBody>
                    <a:bodyPr/>
                    <a:lstStyle/>
                    <a:p>
                      <a:pPr indent="0" lvl="0" marL="0" rtl="0" algn="l">
                        <a:lnSpc>
                          <a:spcPct val="115000"/>
                        </a:lnSpc>
                        <a:spcBef>
                          <a:spcPts val="0"/>
                        </a:spcBef>
                        <a:spcAft>
                          <a:spcPts val="0"/>
                        </a:spcAft>
                        <a:buNone/>
                      </a:pPr>
                      <a:r>
                        <a:rPr lang="en-GB" sz="800">
                          <a:highlight>
                            <a:srgbClr val="FFD966"/>
                          </a:highlight>
                        </a:rPr>
                        <a:t>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hMerge="1"/>
              </a:tr>
              <a:tr h="419225">
                <a:tc>
                  <a:txBody>
                    <a:bodyPr/>
                    <a:lstStyle/>
                    <a:p>
                      <a:pPr indent="0" lvl="0" marL="0" rtl="0" algn="l">
                        <a:lnSpc>
                          <a:spcPct val="115000"/>
                        </a:lnSpc>
                        <a:spcBef>
                          <a:spcPts val="0"/>
                        </a:spcBef>
                        <a:spcAft>
                          <a:spcPts val="0"/>
                        </a:spcAft>
                        <a:buNone/>
                      </a:pPr>
                      <a:r>
                        <a:rPr lang="en-GB" sz="800"/>
                        <a:t>MIC5225-3.3YM5-TR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GB" sz="800"/>
                        <a:t>7</a:t>
                      </a:r>
                      <a:r>
                        <a:rPr lang="en-GB" sz="800"/>
                        <a:t>V to 3.3V</a:t>
                      </a:r>
                      <a:endParaRPr sz="800"/>
                    </a:p>
                    <a:p>
                      <a:pPr indent="0" lvl="0" marL="0" rtl="0" algn="l">
                        <a:lnSpc>
                          <a:spcPct val="115000"/>
                        </a:lnSpc>
                        <a:spcBef>
                          <a:spcPts val="0"/>
                        </a:spcBef>
                        <a:spcAft>
                          <a:spcPts val="0"/>
                        </a:spcAft>
                        <a:buNone/>
                      </a:pPr>
                      <a:r>
                        <a:rPr lang="en-GB" sz="800"/>
                        <a:t>Voltage Regulator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en-GB" sz="800"/>
                        <a:t>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2">
                  <a:txBody>
                    <a:bodyPr/>
                    <a:lstStyle/>
                    <a:p>
                      <a:pPr indent="0" lvl="0" marL="0" rtl="0" algn="ctr">
                        <a:lnSpc>
                          <a:spcPct val="115000"/>
                        </a:lnSpc>
                        <a:spcBef>
                          <a:spcPts val="0"/>
                        </a:spcBef>
                        <a:spcAft>
                          <a:spcPts val="0"/>
                        </a:spcAft>
                        <a:buNone/>
                      </a:pPr>
                      <a:r>
                        <a:rPr lang="en-GB" sz="800"/>
                        <a:t>3.1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gridSpan="2">
                  <a:txBody>
                    <a:bodyPr/>
                    <a:lstStyle/>
                    <a:p>
                      <a:pPr indent="0" lvl="0" marL="0" rtl="0" algn="ctr">
                        <a:lnSpc>
                          <a:spcPct val="115000"/>
                        </a:lnSpc>
                        <a:spcBef>
                          <a:spcPts val="0"/>
                        </a:spcBef>
                        <a:spcAft>
                          <a:spcPts val="0"/>
                        </a:spcAft>
                        <a:buNone/>
                      </a:pPr>
                      <a:r>
                        <a:rPr lang="en-GB" sz="800"/>
                        <a:t>21.7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a:txBody>
                    <a:bodyPr/>
                    <a:lstStyle/>
                    <a:p>
                      <a:pPr indent="0" lvl="0" marL="0" rtl="0" algn="r">
                        <a:lnSpc>
                          <a:spcPct val="115000"/>
                        </a:lnSpc>
                        <a:spcBef>
                          <a:spcPts val="0"/>
                        </a:spcBef>
                        <a:spcAft>
                          <a:spcPts val="0"/>
                        </a:spcAft>
                        <a:buNone/>
                      </a:pPr>
                      <a:r>
                        <a:rPr lang="en-GB" sz="800" u="sng"/>
                        <a:t>0.03%</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3">
                  <a:txBody>
                    <a:bodyPr/>
                    <a:lstStyle/>
                    <a:p>
                      <a:pPr indent="0" lvl="0" marL="0" rtl="0" algn="l">
                        <a:lnSpc>
                          <a:spcPct val="115000"/>
                        </a:lnSpc>
                        <a:spcBef>
                          <a:spcPts val="0"/>
                        </a:spcBef>
                        <a:spcAft>
                          <a:spcPts val="0"/>
                        </a:spcAft>
                        <a:buNone/>
                      </a:pPr>
                      <a:r>
                        <a:rPr lang="en-GB" sz="800">
                          <a:highlight>
                            <a:srgbClr val="FFD966"/>
                          </a:highlight>
                        </a:rPr>
                        <a:t>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hMerge="1"/>
              </a:tr>
              <a:tr h="419225">
                <a:tc>
                  <a:txBody>
                    <a:bodyPr/>
                    <a:lstStyle/>
                    <a:p>
                      <a:pPr indent="0" lvl="0" marL="0" rtl="0" algn="l">
                        <a:lnSpc>
                          <a:spcPct val="115000"/>
                        </a:lnSpc>
                        <a:spcBef>
                          <a:spcPts val="0"/>
                        </a:spcBef>
                        <a:spcAft>
                          <a:spcPts val="0"/>
                        </a:spcAft>
                        <a:buNone/>
                      </a:pPr>
                      <a:r>
                        <a:rPr lang="en-GB" sz="800">
                          <a:solidFill>
                            <a:srgbClr val="222222"/>
                          </a:solidFill>
                        </a:rPr>
                        <a:t>MIC5225-5.0YM5 TR</a:t>
                      </a:r>
                      <a:endParaRPr sz="800">
                        <a:solidFill>
                          <a:srgbClr val="222222"/>
                        </a:solidFill>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GB" sz="800"/>
                        <a:t>7V to 5.0V</a:t>
                      </a:r>
                      <a:endParaRPr sz="800"/>
                    </a:p>
                    <a:p>
                      <a:pPr indent="0" lvl="0" marL="0" rtl="0" algn="l">
                        <a:lnSpc>
                          <a:spcPct val="115000"/>
                        </a:lnSpc>
                        <a:spcBef>
                          <a:spcPts val="0"/>
                        </a:spcBef>
                        <a:spcAft>
                          <a:spcPts val="0"/>
                        </a:spcAft>
                        <a:buNone/>
                      </a:pPr>
                      <a:r>
                        <a:rPr lang="en-GB" sz="800"/>
                        <a:t>Voltage Regulator</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en-GB" sz="800"/>
                        <a:t>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2">
                  <a:txBody>
                    <a:bodyPr/>
                    <a:lstStyle/>
                    <a:p>
                      <a:pPr indent="0" lvl="0" marL="0" rtl="0" algn="ctr">
                        <a:lnSpc>
                          <a:spcPct val="115000"/>
                        </a:lnSpc>
                        <a:spcBef>
                          <a:spcPts val="0"/>
                        </a:spcBef>
                        <a:spcAft>
                          <a:spcPts val="0"/>
                        </a:spcAft>
                        <a:buNone/>
                      </a:pPr>
                      <a:r>
                        <a:rPr lang="en-GB" sz="800"/>
                        <a:t>3.1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gridSpan="2">
                  <a:txBody>
                    <a:bodyPr/>
                    <a:lstStyle/>
                    <a:p>
                      <a:pPr indent="0" lvl="0" marL="0" rtl="0" algn="ctr">
                        <a:lnSpc>
                          <a:spcPct val="115000"/>
                        </a:lnSpc>
                        <a:spcBef>
                          <a:spcPts val="0"/>
                        </a:spcBef>
                        <a:spcAft>
                          <a:spcPts val="0"/>
                        </a:spcAft>
                        <a:buNone/>
                      </a:pPr>
                      <a:r>
                        <a:rPr lang="en-GB" sz="800"/>
                        <a:t>21.7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a:txBody>
                    <a:bodyPr/>
                    <a:lstStyle/>
                    <a:p>
                      <a:pPr indent="0" lvl="0" marL="0" rtl="0" algn="r">
                        <a:lnSpc>
                          <a:spcPct val="115000"/>
                        </a:lnSpc>
                        <a:spcBef>
                          <a:spcPts val="0"/>
                        </a:spcBef>
                        <a:spcAft>
                          <a:spcPts val="0"/>
                        </a:spcAft>
                        <a:buNone/>
                      </a:pPr>
                      <a:r>
                        <a:rPr lang="en-GB" sz="800" u="sng"/>
                        <a:t>0.03%</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3">
                  <a:txBody>
                    <a:bodyPr/>
                    <a:lstStyle/>
                    <a:p>
                      <a:pPr indent="0" lvl="0" marL="0" rtl="0" algn="l">
                        <a:lnSpc>
                          <a:spcPct val="115000"/>
                        </a:lnSpc>
                        <a:spcBef>
                          <a:spcPts val="0"/>
                        </a:spcBef>
                        <a:spcAft>
                          <a:spcPts val="0"/>
                        </a:spcAft>
                        <a:buNone/>
                      </a:pPr>
                      <a:r>
                        <a:rPr lang="en-GB" sz="800">
                          <a:highlight>
                            <a:srgbClr val="FFD966"/>
                          </a:highlight>
                        </a:rPr>
                        <a:t>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hMerge="1"/>
              </a:tr>
              <a:tr h="371625">
                <a:tc>
                  <a:txBody>
                    <a:bodyPr/>
                    <a:lstStyle/>
                    <a:p>
                      <a:pPr indent="0" lvl="0" marL="0" rtl="0" algn="l">
                        <a:lnSpc>
                          <a:spcPct val="115000"/>
                        </a:lnSpc>
                        <a:spcBef>
                          <a:spcPts val="0"/>
                        </a:spcBef>
                        <a:spcAft>
                          <a:spcPts val="0"/>
                        </a:spcAft>
                        <a:buNone/>
                      </a:pPr>
                      <a:r>
                        <a:rPr lang="en-GB" sz="800"/>
                        <a:t>FT230-XS-U</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rPr lang="en-GB" sz="800"/>
                        <a:t>USB to Serial Uart IC</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2">
                  <a:txBody>
                    <a:bodyPr/>
                    <a:lstStyle/>
                    <a:p>
                      <a:pPr indent="0" lvl="0" marL="0" rtl="0" algn="ctr">
                        <a:lnSpc>
                          <a:spcPct val="115000"/>
                        </a:lnSpc>
                        <a:spcBef>
                          <a:spcPts val="0"/>
                        </a:spcBef>
                        <a:spcAft>
                          <a:spcPts val="0"/>
                        </a:spcAft>
                        <a:buNone/>
                      </a:pPr>
                      <a:r>
                        <a:rPr lang="en-GB" sz="800"/>
                        <a:t>18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gridSpan="2">
                  <a:txBody>
                    <a:bodyPr/>
                    <a:lstStyle/>
                    <a:p>
                      <a:pPr indent="0" lvl="0" marL="0" rtl="0" algn="ctr">
                        <a:lnSpc>
                          <a:spcPct val="115000"/>
                        </a:lnSpc>
                        <a:spcBef>
                          <a:spcPts val="0"/>
                        </a:spcBef>
                        <a:spcAft>
                          <a:spcPts val="0"/>
                        </a:spcAft>
                        <a:buNone/>
                      </a:pPr>
                      <a:r>
                        <a:rPr lang="en-GB" sz="800"/>
                        <a:t>90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EA9999"/>
                    </a:solidFill>
                  </a:tcPr>
                </a:tc>
                <a:tc hMerge="1"/>
                <a:tc>
                  <a:txBody>
                    <a:bodyPr/>
                    <a:lstStyle/>
                    <a:p>
                      <a:pPr indent="0" lvl="0" marL="0" rtl="0" algn="r">
                        <a:lnSpc>
                          <a:spcPct val="115000"/>
                        </a:lnSpc>
                        <a:spcBef>
                          <a:spcPts val="0"/>
                        </a:spcBef>
                        <a:spcAft>
                          <a:spcPts val="0"/>
                        </a:spcAft>
                        <a:buNone/>
                      </a:pPr>
                      <a:r>
                        <a:rPr lang="en-GB" sz="800" u="sng"/>
                        <a:t>0.13%</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FFFFFF"/>
                      </a:solidFill>
                      <a:prstDash val="solid"/>
                      <a:round/>
                      <a:headEnd len="sm" w="sm" type="none"/>
                      <a:tailEnd len="sm" w="sm" type="none"/>
                    </a:lnB>
                    <a:solidFill>
                      <a:srgbClr val="EA9999"/>
                    </a:solidFill>
                  </a:tcPr>
                </a:tc>
                <a:tc gridSpan="3">
                  <a:txBody>
                    <a:bodyPr/>
                    <a:lstStyle/>
                    <a:p>
                      <a:pPr indent="0" lvl="0" marL="0" rtl="0" algn="l">
                        <a:lnSpc>
                          <a:spcPct val="115000"/>
                        </a:lnSpc>
                        <a:spcBef>
                          <a:spcPts val="0"/>
                        </a:spcBef>
                        <a:spcAft>
                          <a:spcPts val="0"/>
                        </a:spcAft>
                        <a:buNone/>
                      </a:pPr>
                      <a:r>
                        <a:rPr lang="en-GB" sz="800">
                          <a:highlight>
                            <a:srgbClr val="FFD966"/>
                          </a:highlight>
                        </a:rPr>
                        <a:t>¹</a:t>
                      </a:r>
                      <a:endParaRPr sz="800">
                        <a:highlight>
                          <a:srgbClr val="FFD966"/>
                        </a:highlight>
                      </a:endParaRPr>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hMerge="1"/>
              </a:tr>
              <a:tr h="289125">
                <a:tc>
                  <a:txBody>
                    <a:bodyPr/>
                    <a:lstStyle/>
                    <a:p>
                      <a:pPr indent="0" lvl="0" marL="0" rtl="0" algn="l">
                        <a:lnSpc>
                          <a:spcPct val="115000"/>
                        </a:lnSpc>
                        <a:spcBef>
                          <a:spcPts val="0"/>
                        </a:spcBef>
                        <a:spcAft>
                          <a:spcPts val="0"/>
                        </a:spcAft>
                        <a:buNone/>
                      </a:pPr>
                      <a:r>
                        <a:rPr lang="en-GB" sz="800"/>
                        <a:t>TOTAL</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l">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a:txBody>
                    <a:bodyPr/>
                    <a:lstStyle/>
                    <a:p>
                      <a:pPr indent="0" lvl="0" marL="0" rtl="0" algn="ctr">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2">
                  <a:txBody>
                    <a:bodyPr/>
                    <a:lstStyle/>
                    <a:p>
                      <a:pPr indent="0" lvl="0" marL="0" rtl="0" algn="ctr">
                        <a:lnSpc>
                          <a:spcPct val="115000"/>
                        </a:lnSpc>
                        <a:spcBef>
                          <a:spcPts val="0"/>
                        </a:spcBef>
                        <a:spcAft>
                          <a:spcPts val="0"/>
                        </a:spcAft>
                        <a:buNone/>
                      </a:pPr>
                      <a:r>
                        <a:rPr lang="en-GB" sz="800"/>
                        <a:t>37.4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hMerge="1"/>
                <a:tc gridSpan="2">
                  <a:txBody>
                    <a:bodyPr/>
                    <a:lstStyle/>
                    <a:p>
                      <a:pPr indent="0" lvl="0" marL="0" rtl="0" algn="ctr">
                        <a:lnSpc>
                          <a:spcPct val="115000"/>
                        </a:lnSpc>
                        <a:spcBef>
                          <a:spcPts val="0"/>
                        </a:spcBef>
                        <a:spcAft>
                          <a:spcPts val="0"/>
                        </a:spcAft>
                        <a:buNone/>
                      </a:pPr>
                      <a:r>
                        <a:rPr lang="en-GB" sz="800"/>
                        <a:t>225.8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000000"/>
                      </a:solidFill>
                      <a:prstDash val="solid"/>
                      <a:round/>
                      <a:headEnd len="sm" w="sm" type="none"/>
                      <a:tailEnd len="sm" w="sm" type="none"/>
                    </a:lnB>
                    <a:solidFill>
                      <a:srgbClr val="EA9999"/>
                    </a:solidFill>
                  </a:tcPr>
                </a:tc>
                <a:tc hMerge="1"/>
                <a:tc>
                  <a:txBody>
                    <a:bodyPr/>
                    <a:lstStyle/>
                    <a:p>
                      <a:pPr indent="0" lvl="0" marL="0" rtl="0" algn="r">
                        <a:lnSpc>
                          <a:spcPct val="115000"/>
                        </a:lnSpc>
                        <a:spcBef>
                          <a:spcPts val="0"/>
                        </a:spcBef>
                        <a:spcAft>
                          <a:spcPts val="0"/>
                        </a:spcAft>
                        <a:buNone/>
                      </a:pPr>
                      <a:r>
                        <a:rPr lang="en-GB" sz="800" u="sng"/>
                        <a:t>0.32%</a:t>
                      </a:r>
                      <a:endParaRPr sz="800" u="sng"/>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FFFFFF"/>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gridSpan="3">
                  <a:txBody>
                    <a:bodyPr/>
                    <a:lstStyle/>
                    <a:p>
                      <a:pPr indent="0" lvl="0" marL="0" rtl="0" algn="l">
                        <a:lnSpc>
                          <a:spcPct val="115000"/>
                        </a:lnSpc>
                        <a:spcBef>
                          <a:spcPts val="0"/>
                        </a:spcBef>
                        <a:spcAft>
                          <a:spcPts val="0"/>
                        </a:spcAft>
                        <a:buNone/>
                      </a:pPr>
                      <a:r>
                        <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EA9999"/>
                    </a:solidFill>
                  </a:tcPr>
                </a:tc>
                <a:tc hMerge="1"/>
                <a:tc hMerge="1"/>
              </a:tr>
            </a:tbl>
          </a:graphicData>
        </a:graphic>
      </p:graphicFrame>
      <p:sp>
        <p:nvSpPr>
          <p:cNvPr id="647" name="Google Shape;647;p56"/>
          <p:cNvSpPr txBox="1"/>
          <p:nvPr>
            <p:ph type="title"/>
          </p:nvPr>
        </p:nvSpPr>
        <p:spPr>
          <a:xfrm>
            <a:off x="356925" y="3865125"/>
            <a:ext cx="5517600" cy="149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FFFFFF"/>
                </a:solidFill>
              </a:rPr>
              <a:t>Conclusions: </a:t>
            </a:r>
            <a:endParaRPr sz="1200">
              <a:solidFill>
                <a:srgbClr val="FFFFFF"/>
              </a:solidFill>
            </a:endParaRPr>
          </a:p>
          <a:p>
            <a:pPr indent="-304800" lvl="0" marL="457200" rtl="0" algn="l">
              <a:spcBef>
                <a:spcPts val="0"/>
              </a:spcBef>
              <a:spcAft>
                <a:spcPts val="0"/>
              </a:spcAft>
              <a:buClr>
                <a:srgbClr val="FFFFFF"/>
              </a:buClr>
              <a:buSzPts val="1200"/>
              <a:buChar char="-"/>
            </a:pPr>
            <a:r>
              <a:rPr lang="en-GB" sz="1200">
                <a:solidFill>
                  <a:srgbClr val="FFFFFF"/>
                </a:solidFill>
              </a:rPr>
              <a:t>Current leakage on regulators may be underestimated</a:t>
            </a:r>
            <a:endParaRPr sz="1200">
              <a:solidFill>
                <a:srgbClr val="FFFFFF"/>
              </a:solidFill>
            </a:endParaRPr>
          </a:p>
          <a:p>
            <a:pPr indent="-304800" lvl="0" marL="457200" rtl="0" algn="l">
              <a:spcBef>
                <a:spcPts val="0"/>
              </a:spcBef>
              <a:spcAft>
                <a:spcPts val="0"/>
              </a:spcAft>
              <a:buClr>
                <a:srgbClr val="FFFFFF"/>
              </a:buClr>
              <a:buSzPts val="1200"/>
              <a:buChar char="-"/>
            </a:pPr>
            <a:r>
              <a:rPr lang="en-GB" sz="1200">
                <a:solidFill>
                  <a:srgbClr val="FFFFFF"/>
                </a:solidFill>
              </a:rPr>
              <a:t>Need general power use of resistors and capacitors in PCB schematic(Pull up/down, low/high pass filters)</a:t>
            </a:r>
            <a:endParaRPr sz="1200">
              <a:solidFill>
                <a:srgbClr val="FFFFFF"/>
              </a:solidFill>
            </a:endParaRPr>
          </a:p>
        </p:txBody>
      </p:sp>
      <p:sp>
        <p:nvSpPr>
          <p:cNvPr id="648" name="Google Shape;648;p56"/>
          <p:cNvSpPr txBox="1"/>
          <p:nvPr/>
        </p:nvSpPr>
        <p:spPr>
          <a:xfrm>
            <a:off x="6879850" y="84805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Power Budget V2.1</a:t>
            </a:r>
            <a:endParaRPr sz="800"/>
          </a:p>
        </p:txBody>
      </p:sp>
      <p:sp>
        <p:nvSpPr>
          <p:cNvPr id="649" name="Google Shape;649;p56"/>
          <p:cNvSpPr txBox="1"/>
          <p:nvPr/>
        </p:nvSpPr>
        <p:spPr>
          <a:xfrm>
            <a:off x="63350" y="148775"/>
            <a:ext cx="13077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chemeClr val="lt1"/>
                </a:solidFill>
                <a:latin typeface="Lato"/>
                <a:ea typeface="Lato"/>
                <a:cs typeface="Lato"/>
                <a:sym typeface="Lato"/>
              </a:rPr>
              <a:t>1.1.0</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chemeClr val="lt1"/>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p:txBody>
      </p:sp>
      <p:sp>
        <p:nvSpPr>
          <p:cNvPr id="650" name="Google Shape;650;p56"/>
          <p:cNvSpPr txBox="1"/>
          <p:nvPr>
            <p:ph type="title"/>
          </p:nvPr>
        </p:nvSpPr>
        <p:spPr>
          <a:xfrm>
            <a:off x="1277400" y="0"/>
            <a:ext cx="6930900" cy="567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Power Requirements for Miscellaneous Items</a:t>
            </a:r>
            <a:endParaRPr>
              <a:solidFill>
                <a:srgbClr val="FFFFFF"/>
              </a:solidFill>
            </a:endParaRPr>
          </a:p>
        </p:txBody>
      </p:sp>
      <p:sp>
        <p:nvSpPr>
          <p:cNvPr id="651" name="Google Shape;651;p56"/>
          <p:cNvSpPr txBox="1"/>
          <p:nvPr>
            <p:ph type="title"/>
          </p:nvPr>
        </p:nvSpPr>
        <p:spPr>
          <a:xfrm>
            <a:off x="1277398" y="567400"/>
            <a:ext cx="5419800" cy="504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FFFFFF"/>
                </a:solidFill>
              </a:rPr>
              <a:t>Goal: Find Power Required for Regulators and Accessories</a:t>
            </a:r>
            <a:endParaRPr sz="1200">
              <a:solidFill>
                <a:srgbClr val="FFFFFF"/>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5" name="Shape 655"/>
        <p:cNvGrpSpPr/>
        <p:nvPr/>
      </p:nvGrpSpPr>
      <p:grpSpPr>
        <a:xfrm>
          <a:off x="0" y="0"/>
          <a:ext cx="0" cy="0"/>
          <a:chOff x="0" y="0"/>
          <a:chExt cx="0" cy="0"/>
        </a:xfrm>
      </p:grpSpPr>
      <p:sp>
        <p:nvSpPr>
          <p:cNvPr id="656" name="Google Shape;656;p57"/>
          <p:cNvSpPr txBox="1"/>
          <p:nvPr>
            <p:ph type="title"/>
          </p:nvPr>
        </p:nvSpPr>
        <p:spPr>
          <a:xfrm>
            <a:off x="655375" y="2719950"/>
            <a:ext cx="6449100" cy="187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600">
                <a:solidFill>
                  <a:srgbClr val="FFFFFF"/>
                </a:solidFill>
              </a:rPr>
              <a:t>Conclusions:</a:t>
            </a:r>
            <a:endParaRPr sz="1600">
              <a:solidFill>
                <a:srgbClr val="FFFFFF"/>
              </a:solidFill>
            </a:endParaRPr>
          </a:p>
          <a:p>
            <a:pPr indent="-320040" lvl="0" marL="457200" rtl="0" algn="l">
              <a:spcBef>
                <a:spcPts val="0"/>
              </a:spcBef>
              <a:spcAft>
                <a:spcPts val="0"/>
              </a:spcAft>
              <a:buClr>
                <a:srgbClr val="FFFFFF"/>
              </a:buClr>
              <a:buSzPct val="100000"/>
              <a:buChar char="-"/>
            </a:pPr>
            <a:r>
              <a:rPr lang="en-GB" sz="1600">
                <a:solidFill>
                  <a:srgbClr val="FFFFFF"/>
                </a:solidFill>
              </a:rPr>
              <a:t>Rail 1 from the battery will have to power each other rails through a voltage regulator</a:t>
            </a:r>
            <a:endParaRPr sz="1600">
              <a:solidFill>
                <a:srgbClr val="FFFFFF"/>
              </a:solidFill>
            </a:endParaRPr>
          </a:p>
          <a:p>
            <a:pPr indent="-320040" lvl="1" marL="914400" rtl="0" algn="l">
              <a:spcBef>
                <a:spcPts val="0"/>
              </a:spcBef>
              <a:spcAft>
                <a:spcPts val="0"/>
              </a:spcAft>
              <a:buClr>
                <a:srgbClr val="FFFFFF"/>
              </a:buClr>
              <a:buSzPct val="100000"/>
              <a:buChar char="-"/>
            </a:pPr>
            <a:r>
              <a:rPr lang="en-GB" sz="1600">
                <a:solidFill>
                  <a:srgbClr val="FFFFFF"/>
                </a:solidFill>
              </a:rPr>
              <a:t>Will leave most of the current to power motors</a:t>
            </a:r>
            <a:endParaRPr sz="1600">
              <a:solidFill>
                <a:srgbClr val="FFFFFF"/>
              </a:solidFill>
            </a:endParaRPr>
          </a:p>
          <a:p>
            <a:pPr indent="0" lvl="0" marL="914400" rtl="0" algn="l">
              <a:spcBef>
                <a:spcPts val="0"/>
              </a:spcBef>
              <a:spcAft>
                <a:spcPts val="0"/>
              </a:spcAft>
              <a:buNone/>
            </a:pPr>
            <a:r>
              <a:t/>
            </a:r>
            <a:endParaRPr sz="1600">
              <a:solidFill>
                <a:srgbClr val="FFFFFF"/>
              </a:solidFill>
            </a:endParaRPr>
          </a:p>
          <a:p>
            <a:pPr indent="-320040" lvl="0" marL="457200" rtl="0" algn="l">
              <a:spcBef>
                <a:spcPts val="0"/>
              </a:spcBef>
              <a:spcAft>
                <a:spcPts val="0"/>
              </a:spcAft>
              <a:buClr>
                <a:srgbClr val="FFFFFF"/>
              </a:buClr>
              <a:buSzPct val="100000"/>
              <a:buChar char="-"/>
            </a:pPr>
            <a:r>
              <a:rPr lang="en-GB" sz="1600">
                <a:solidFill>
                  <a:srgbClr val="FFFFFF"/>
                </a:solidFill>
              </a:rPr>
              <a:t>Max Regulated Current is based off ground current loss depending on rail current load</a:t>
            </a:r>
            <a:endParaRPr sz="1600">
              <a:solidFill>
                <a:srgbClr val="FFFFFF"/>
              </a:solidFill>
            </a:endParaRPr>
          </a:p>
          <a:p>
            <a:pPr indent="-320040" lvl="1" marL="914400" rtl="0" algn="l">
              <a:spcBef>
                <a:spcPts val="0"/>
              </a:spcBef>
              <a:spcAft>
                <a:spcPts val="0"/>
              </a:spcAft>
              <a:buClr>
                <a:srgbClr val="FFFFFF"/>
              </a:buClr>
              <a:buSzPct val="100000"/>
              <a:buChar char="-"/>
            </a:pPr>
            <a:r>
              <a:rPr lang="en-GB" sz="1600">
                <a:solidFill>
                  <a:srgbClr val="FFFFFF"/>
                </a:solidFill>
              </a:rPr>
              <a:t>Will have to use diodes instead of regulator on Rail 2 due to high current</a:t>
            </a:r>
            <a:endParaRPr sz="1600">
              <a:solidFill>
                <a:srgbClr val="FFFFFF"/>
              </a:solidFill>
            </a:endParaRPr>
          </a:p>
        </p:txBody>
      </p:sp>
      <p:sp>
        <p:nvSpPr>
          <p:cNvPr id="657" name="Google Shape;657;p57"/>
          <p:cNvSpPr txBox="1"/>
          <p:nvPr/>
        </p:nvSpPr>
        <p:spPr>
          <a:xfrm>
            <a:off x="6339400" y="1076900"/>
            <a:ext cx="275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Power Budget V2.1</a:t>
            </a:r>
            <a:endParaRPr sz="800"/>
          </a:p>
        </p:txBody>
      </p:sp>
      <p:sp>
        <p:nvSpPr>
          <p:cNvPr id="658" name="Google Shape;658;p57"/>
          <p:cNvSpPr txBox="1"/>
          <p:nvPr/>
        </p:nvSpPr>
        <p:spPr>
          <a:xfrm>
            <a:off x="117050" y="168725"/>
            <a:ext cx="1004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1.1.1</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graphicFrame>
        <p:nvGraphicFramePr>
          <p:cNvPr id="659" name="Google Shape;659;p57"/>
          <p:cNvGraphicFramePr/>
          <p:nvPr/>
        </p:nvGraphicFramePr>
        <p:xfrm>
          <a:off x="271825" y="1384688"/>
          <a:ext cx="3000000" cy="3000000"/>
        </p:xfrm>
        <a:graphic>
          <a:graphicData uri="http://schemas.openxmlformats.org/drawingml/2006/table">
            <a:tbl>
              <a:tblPr>
                <a:noFill/>
                <a:tableStyleId>{EFA762B1-456F-4E7F-A26F-A2956F93FB4C}</a:tableStyleId>
              </a:tblPr>
              <a:tblGrid>
                <a:gridCol w="673300"/>
                <a:gridCol w="868575"/>
                <a:gridCol w="673300"/>
                <a:gridCol w="673300"/>
                <a:gridCol w="1346650"/>
                <a:gridCol w="1346650"/>
                <a:gridCol w="1346650"/>
                <a:gridCol w="1346650"/>
              </a:tblGrid>
              <a:tr h="335125">
                <a:tc>
                  <a:txBody>
                    <a:bodyPr/>
                    <a:lstStyle/>
                    <a:p>
                      <a:pPr indent="0" lvl="0" marL="0" rtl="0" algn="ctr">
                        <a:lnSpc>
                          <a:spcPct val="115000"/>
                        </a:lnSpc>
                        <a:spcBef>
                          <a:spcPts val="0"/>
                        </a:spcBef>
                        <a:spcAft>
                          <a:spcPts val="0"/>
                        </a:spcAft>
                        <a:buNone/>
                      </a:pPr>
                      <a:r>
                        <a:t/>
                      </a:r>
                      <a:endParaRPr sz="800">
                        <a:solidFill>
                          <a:srgbClr val="222222"/>
                        </a:solidFill>
                      </a:endParaRPr>
                    </a:p>
                    <a:p>
                      <a:pPr indent="0" lvl="0" marL="0" rtl="0" algn="ctr">
                        <a:lnSpc>
                          <a:spcPct val="115000"/>
                        </a:lnSpc>
                        <a:spcBef>
                          <a:spcPts val="0"/>
                        </a:spcBef>
                        <a:spcAft>
                          <a:spcPts val="0"/>
                        </a:spcAft>
                        <a:buNone/>
                      </a:pPr>
                      <a:r>
                        <a:rPr lang="en-GB" sz="800">
                          <a:solidFill>
                            <a:srgbClr val="222222"/>
                          </a:solidFill>
                        </a:rPr>
                        <a:t>Rails</a:t>
                      </a:r>
                      <a:endParaRPr sz="8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Items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Max Voltage(V)</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Max Current(mA)</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gridSpan="2">
                  <a:txBody>
                    <a:bodyPr/>
                    <a:lstStyle/>
                    <a:p>
                      <a:pPr indent="0" lvl="0" marL="0" rtl="0" algn="ctr">
                        <a:lnSpc>
                          <a:spcPct val="115000"/>
                        </a:lnSpc>
                        <a:spcBef>
                          <a:spcPts val="0"/>
                        </a:spcBef>
                        <a:spcAft>
                          <a:spcPts val="0"/>
                        </a:spcAft>
                        <a:buNone/>
                      </a:pPr>
                      <a:r>
                        <a:rPr lang="en-GB" sz="800"/>
                        <a:t>Max Regulated Current(mA)</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hMerge="1"/>
                <a:tc gridSpan="2">
                  <a:txBody>
                    <a:bodyPr/>
                    <a:lstStyle/>
                    <a:p>
                      <a:pPr indent="0" lvl="0" marL="0" rtl="0" algn="ctr">
                        <a:lnSpc>
                          <a:spcPct val="115000"/>
                        </a:lnSpc>
                        <a:spcBef>
                          <a:spcPts val="0"/>
                        </a:spcBef>
                        <a:spcAft>
                          <a:spcPts val="0"/>
                        </a:spcAft>
                        <a:buNone/>
                      </a:pPr>
                      <a:r>
                        <a:rPr lang="en-GB" sz="800"/>
                        <a:t>Heat Dissipation(mW)</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hMerge="1"/>
              </a:tr>
              <a:tr h="200025">
                <a:tc>
                  <a:txBody>
                    <a:bodyPr/>
                    <a:lstStyle/>
                    <a:p>
                      <a:pPr indent="0" lvl="0" marL="0" rtl="0" algn="ctr">
                        <a:lnSpc>
                          <a:spcPct val="115000"/>
                        </a:lnSpc>
                        <a:spcBef>
                          <a:spcPts val="0"/>
                        </a:spcBef>
                        <a:spcAft>
                          <a:spcPts val="0"/>
                        </a:spcAft>
                        <a:buNone/>
                      </a:pPr>
                      <a:r>
                        <a:rPr lang="en-GB" sz="800"/>
                        <a:t>Rail 1</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7.4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3322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gridSpan="2">
                  <a:txBody>
                    <a:bodyPr/>
                    <a:lstStyle/>
                    <a:p>
                      <a:pPr indent="0" lvl="0" marL="0" rtl="0" algn="ctr">
                        <a:lnSpc>
                          <a:spcPct val="115000"/>
                        </a:lnSpc>
                        <a:spcBef>
                          <a:spcPts val="0"/>
                        </a:spcBef>
                        <a:spcAft>
                          <a:spcPts val="0"/>
                        </a:spcAft>
                        <a:buNone/>
                      </a:pPr>
                      <a:r>
                        <a:rPr lang="en-GB" sz="800"/>
                        <a:t>N/A</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c gridSpan="2">
                  <a:txBody>
                    <a:bodyPr/>
                    <a:lstStyle/>
                    <a:p>
                      <a:pPr indent="0" lvl="0" marL="0" rtl="0" algn="ctr">
                        <a:lnSpc>
                          <a:spcPct val="115000"/>
                        </a:lnSpc>
                        <a:spcBef>
                          <a:spcPts val="0"/>
                        </a:spcBef>
                        <a:spcAft>
                          <a:spcPts val="0"/>
                        </a:spcAft>
                        <a:buNone/>
                      </a:pPr>
                      <a:r>
                        <a:rPr lang="en-GB" sz="800"/>
                        <a:t>24582.8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r>
              <a:tr h="200025">
                <a:tc>
                  <a:txBody>
                    <a:bodyPr/>
                    <a:lstStyle/>
                    <a:p>
                      <a:pPr indent="0" lvl="0" marL="0" rtl="0" algn="ctr">
                        <a:lnSpc>
                          <a:spcPct val="115000"/>
                        </a:lnSpc>
                        <a:spcBef>
                          <a:spcPts val="0"/>
                        </a:spcBef>
                        <a:spcAft>
                          <a:spcPts val="0"/>
                        </a:spcAft>
                        <a:buNone/>
                      </a:pPr>
                      <a:r>
                        <a:rPr lang="en-GB" sz="800"/>
                        <a:t>Rail 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10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1852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gridSpan="2">
                  <a:txBody>
                    <a:bodyPr/>
                    <a:lstStyle/>
                    <a:p>
                      <a:pPr indent="0" lvl="0" marL="0" rtl="0" algn="ctr">
                        <a:lnSpc>
                          <a:spcPct val="115000"/>
                        </a:lnSpc>
                        <a:spcBef>
                          <a:spcPts val="0"/>
                        </a:spcBef>
                        <a:spcAft>
                          <a:spcPts val="0"/>
                        </a:spcAft>
                        <a:buNone/>
                      </a:pPr>
                      <a:r>
                        <a:rPr lang="en-GB" sz="800"/>
                        <a:t>1790</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c gridSpan="2">
                  <a:txBody>
                    <a:bodyPr/>
                    <a:lstStyle/>
                    <a:p>
                      <a:pPr indent="0" lvl="0" marL="0" rtl="0" algn="ctr">
                        <a:lnSpc>
                          <a:spcPct val="115000"/>
                        </a:lnSpc>
                        <a:spcBef>
                          <a:spcPts val="0"/>
                        </a:spcBef>
                        <a:spcAft>
                          <a:spcPts val="0"/>
                        </a:spcAft>
                        <a:buNone/>
                      </a:pPr>
                      <a:r>
                        <a:rPr lang="en-GB" sz="800"/>
                        <a:t>8951.3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r>
              <a:tr h="200025">
                <a:tc>
                  <a:txBody>
                    <a:bodyPr/>
                    <a:lstStyle/>
                    <a:p>
                      <a:pPr indent="0" lvl="0" marL="0" rtl="0" algn="ctr">
                        <a:lnSpc>
                          <a:spcPct val="115000"/>
                        </a:lnSpc>
                        <a:spcBef>
                          <a:spcPts val="0"/>
                        </a:spcBef>
                        <a:spcAft>
                          <a:spcPts val="0"/>
                        </a:spcAft>
                        <a:buNone/>
                      </a:pPr>
                      <a:r>
                        <a:rPr lang="en-GB" sz="800"/>
                        <a:t>Rail 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3.3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395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gridSpan="2">
                  <a:txBody>
                    <a:bodyPr/>
                    <a:lstStyle/>
                    <a:p>
                      <a:pPr indent="0" lvl="0" marL="0" rtl="0" algn="ctr">
                        <a:lnSpc>
                          <a:spcPct val="115000"/>
                        </a:lnSpc>
                        <a:spcBef>
                          <a:spcPts val="0"/>
                        </a:spcBef>
                        <a:spcAft>
                          <a:spcPts val="0"/>
                        </a:spcAft>
                        <a:buNone/>
                      </a:pPr>
                      <a:r>
                        <a:rPr lang="en-GB" sz="800"/>
                        <a:t>382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c gridSpan="2">
                  <a:txBody>
                    <a:bodyPr/>
                    <a:lstStyle/>
                    <a:p>
                      <a:pPr indent="0" lvl="0" marL="0" rtl="0" algn="ctr">
                        <a:lnSpc>
                          <a:spcPct val="115000"/>
                        </a:lnSpc>
                        <a:spcBef>
                          <a:spcPts val="0"/>
                        </a:spcBef>
                        <a:spcAft>
                          <a:spcPts val="0"/>
                        </a:spcAft>
                        <a:buNone/>
                      </a:pPr>
                      <a:r>
                        <a:rPr lang="en-GB" sz="800"/>
                        <a:t>1206</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r>
              <a:tr h="200025">
                <a:tc>
                  <a:txBody>
                    <a:bodyPr/>
                    <a:lstStyle/>
                    <a:p>
                      <a:pPr indent="0" lvl="0" marL="0" rtl="0" algn="ctr">
                        <a:lnSpc>
                          <a:spcPct val="115000"/>
                        </a:lnSpc>
                        <a:spcBef>
                          <a:spcPts val="0"/>
                        </a:spcBef>
                        <a:spcAft>
                          <a:spcPts val="0"/>
                        </a:spcAft>
                        <a:buNone/>
                      </a:pPr>
                      <a:r>
                        <a:rPr lang="en-GB" sz="800"/>
                        <a:t>Rail 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2.8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27</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gridSpan="2">
                  <a:txBody>
                    <a:bodyPr/>
                    <a:lstStyle/>
                    <a:p>
                      <a:pPr indent="0" lvl="0" marL="0" rtl="0" algn="ctr">
                        <a:lnSpc>
                          <a:spcPct val="115000"/>
                        </a:lnSpc>
                        <a:spcBef>
                          <a:spcPts val="0"/>
                        </a:spcBef>
                        <a:spcAft>
                          <a:spcPts val="0"/>
                        </a:spcAft>
                        <a:buNone/>
                      </a:pPr>
                      <a:r>
                        <a:rPr lang="en-GB" sz="800"/>
                        <a:t>26</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c gridSpan="2">
                  <a:txBody>
                    <a:bodyPr/>
                    <a:lstStyle/>
                    <a:p>
                      <a:pPr indent="0" lvl="0" marL="0" rtl="0" algn="ctr">
                        <a:lnSpc>
                          <a:spcPct val="115000"/>
                        </a:lnSpc>
                        <a:spcBef>
                          <a:spcPts val="0"/>
                        </a:spcBef>
                        <a:spcAft>
                          <a:spcPts val="0"/>
                        </a:spcAft>
                        <a:buNone/>
                      </a:pPr>
                      <a:r>
                        <a:rPr lang="en-GB" sz="800"/>
                        <a:t>72.8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r>
              <a:tr h="200025">
                <a:tc>
                  <a:txBody>
                    <a:bodyPr/>
                    <a:lstStyle/>
                    <a:p>
                      <a:pPr indent="0" lvl="0" marL="0" rtl="0" algn="ctr">
                        <a:lnSpc>
                          <a:spcPct val="115000"/>
                        </a:lnSpc>
                        <a:spcBef>
                          <a:spcPts val="0"/>
                        </a:spcBef>
                        <a:spcAft>
                          <a:spcPts val="0"/>
                        </a:spcAft>
                        <a:buNone/>
                      </a:pPr>
                      <a:r>
                        <a:rPr lang="en-GB" sz="800"/>
                        <a:t>Rail 5</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1.8</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800"/>
                        <a:t>253</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gridSpan="2">
                  <a:txBody>
                    <a:bodyPr/>
                    <a:lstStyle/>
                    <a:p>
                      <a:pPr indent="0" lvl="0" marL="0" rtl="0" algn="ctr">
                        <a:lnSpc>
                          <a:spcPct val="115000"/>
                        </a:lnSpc>
                        <a:spcBef>
                          <a:spcPts val="0"/>
                        </a:spcBef>
                        <a:spcAft>
                          <a:spcPts val="0"/>
                        </a:spcAft>
                        <a:buNone/>
                      </a:pPr>
                      <a:r>
                        <a:rPr lang="en-GB" sz="800"/>
                        <a:t>244</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hMerge="1"/>
                <a:tc gridSpan="2">
                  <a:txBody>
                    <a:bodyPr/>
                    <a:lstStyle/>
                    <a:p>
                      <a:pPr indent="0" lvl="0" marL="0" rtl="0" algn="ctr">
                        <a:lnSpc>
                          <a:spcPct val="115000"/>
                        </a:lnSpc>
                        <a:spcBef>
                          <a:spcPts val="0"/>
                        </a:spcBef>
                        <a:spcAft>
                          <a:spcPts val="0"/>
                        </a:spcAft>
                        <a:buNone/>
                      </a:pPr>
                      <a:r>
                        <a:rPr lang="en-GB" sz="800"/>
                        <a:t>440.2</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hMerge="1"/>
              </a:tr>
            </a:tbl>
          </a:graphicData>
        </a:graphic>
      </p:graphicFrame>
      <p:sp>
        <p:nvSpPr>
          <p:cNvPr id="660" name="Google Shape;660;p57"/>
          <p:cNvSpPr txBox="1"/>
          <p:nvPr>
            <p:ph type="title"/>
          </p:nvPr>
        </p:nvSpPr>
        <p:spPr>
          <a:xfrm>
            <a:off x="1170248" y="168725"/>
            <a:ext cx="5451900" cy="567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Power Rails Required</a:t>
            </a:r>
            <a:endParaRPr>
              <a:solidFill>
                <a:srgbClr val="FFFFFF"/>
              </a:solidFill>
            </a:endParaRPr>
          </a:p>
        </p:txBody>
      </p:sp>
      <p:sp>
        <p:nvSpPr>
          <p:cNvPr id="661" name="Google Shape;661;p57"/>
          <p:cNvSpPr txBox="1"/>
          <p:nvPr>
            <p:ph type="title"/>
          </p:nvPr>
        </p:nvSpPr>
        <p:spPr>
          <a:xfrm>
            <a:off x="1170247" y="736125"/>
            <a:ext cx="4905600" cy="426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FFFFFF"/>
                </a:solidFill>
              </a:rPr>
              <a:t>Goal: Identify different power rails required for the system</a:t>
            </a:r>
            <a:endParaRPr sz="1200">
              <a:solidFill>
                <a:srgbClr val="FFFFF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5" name="Shape 665"/>
        <p:cNvGrpSpPr/>
        <p:nvPr/>
      </p:nvGrpSpPr>
      <p:grpSpPr>
        <a:xfrm>
          <a:off x="0" y="0"/>
          <a:ext cx="0" cy="0"/>
          <a:chOff x="0" y="0"/>
          <a:chExt cx="0" cy="0"/>
        </a:xfrm>
      </p:grpSpPr>
      <p:sp>
        <p:nvSpPr>
          <p:cNvPr id="666" name="Google Shape;666;p58"/>
          <p:cNvSpPr txBox="1"/>
          <p:nvPr>
            <p:ph type="title"/>
          </p:nvPr>
        </p:nvSpPr>
        <p:spPr>
          <a:xfrm>
            <a:off x="655375" y="2571750"/>
            <a:ext cx="6449100" cy="18753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sz="1600">
                <a:solidFill>
                  <a:srgbClr val="FFFFFF"/>
                </a:solidFill>
              </a:rPr>
              <a:t>Conclusions:</a:t>
            </a:r>
            <a:endParaRPr sz="1600">
              <a:solidFill>
                <a:srgbClr val="FFFFFF"/>
              </a:solidFill>
            </a:endParaRPr>
          </a:p>
          <a:p>
            <a:pPr indent="-320040" lvl="0" marL="457200" rtl="0" algn="l">
              <a:spcBef>
                <a:spcPts val="0"/>
              </a:spcBef>
              <a:spcAft>
                <a:spcPts val="0"/>
              </a:spcAft>
              <a:buClr>
                <a:srgbClr val="FFFFFF"/>
              </a:buClr>
              <a:buSzPct val="100000"/>
              <a:buChar char="-"/>
            </a:pPr>
            <a:r>
              <a:rPr lang="en-GB" sz="1600">
                <a:solidFill>
                  <a:srgbClr val="FFFFFF"/>
                </a:solidFill>
              </a:rPr>
              <a:t>Battery  shown should exceed 1 hour flight goal based on current estimations</a:t>
            </a:r>
            <a:endParaRPr sz="1600">
              <a:solidFill>
                <a:srgbClr val="FFFFFF"/>
              </a:solidFill>
            </a:endParaRPr>
          </a:p>
          <a:p>
            <a:pPr indent="-320040" lvl="0" marL="457200" rtl="0" algn="l">
              <a:spcBef>
                <a:spcPts val="0"/>
              </a:spcBef>
              <a:spcAft>
                <a:spcPts val="0"/>
              </a:spcAft>
              <a:buClr>
                <a:srgbClr val="FFFFFF"/>
              </a:buClr>
              <a:buSzPct val="100000"/>
              <a:buChar char="-"/>
            </a:pPr>
            <a:r>
              <a:rPr lang="en-GB" sz="1600">
                <a:solidFill>
                  <a:srgbClr val="FFFFFF"/>
                </a:solidFill>
              </a:rPr>
              <a:t>PCB testing should confirm all component power draw, except motors</a:t>
            </a:r>
            <a:endParaRPr sz="1600">
              <a:solidFill>
                <a:srgbClr val="FFFFFF"/>
              </a:solidFill>
            </a:endParaRPr>
          </a:p>
          <a:p>
            <a:pPr indent="-320040" lvl="0" marL="457200" rtl="0" algn="l">
              <a:spcBef>
                <a:spcPts val="0"/>
              </a:spcBef>
              <a:spcAft>
                <a:spcPts val="0"/>
              </a:spcAft>
              <a:buClr>
                <a:srgbClr val="FFFFFF"/>
              </a:buClr>
              <a:buSzPct val="100000"/>
              <a:buChar char="-"/>
            </a:pPr>
            <a:r>
              <a:rPr lang="en-GB" sz="1600">
                <a:solidFill>
                  <a:srgbClr val="FFFFFF"/>
                </a:solidFill>
              </a:rPr>
              <a:t>Final battery selection still in progress</a:t>
            </a:r>
            <a:endParaRPr sz="1600">
              <a:solidFill>
                <a:srgbClr val="FFFFFF"/>
              </a:solidFill>
            </a:endParaRPr>
          </a:p>
          <a:p>
            <a:pPr indent="-320040" lvl="1" marL="914400" rtl="0" algn="l">
              <a:spcBef>
                <a:spcPts val="0"/>
              </a:spcBef>
              <a:spcAft>
                <a:spcPts val="0"/>
              </a:spcAft>
              <a:buClr>
                <a:srgbClr val="FFFFFF"/>
              </a:buClr>
              <a:buSzPct val="100000"/>
              <a:buChar char="-"/>
            </a:pPr>
            <a:r>
              <a:rPr lang="en-GB" sz="1600">
                <a:solidFill>
                  <a:srgbClr val="FFFFFF"/>
                </a:solidFill>
              </a:rPr>
              <a:t>Will also need charger for testing</a:t>
            </a:r>
            <a:endParaRPr sz="1600">
              <a:solidFill>
                <a:srgbClr val="FFFFFF"/>
              </a:solidFill>
            </a:endParaRPr>
          </a:p>
        </p:txBody>
      </p:sp>
      <p:graphicFrame>
        <p:nvGraphicFramePr>
          <p:cNvPr id="667" name="Google Shape;667;p58"/>
          <p:cNvGraphicFramePr/>
          <p:nvPr/>
        </p:nvGraphicFramePr>
        <p:xfrm>
          <a:off x="952875" y="1470425"/>
          <a:ext cx="3000000" cy="3000000"/>
        </p:xfrm>
        <a:graphic>
          <a:graphicData uri="http://schemas.openxmlformats.org/drawingml/2006/table">
            <a:tbl>
              <a:tblPr>
                <a:noFill/>
                <a:tableStyleId>{EFA762B1-456F-4E7F-A26F-A2956F93FB4C}</a:tableStyleId>
              </a:tblPr>
              <a:tblGrid>
                <a:gridCol w="1889075"/>
                <a:gridCol w="854600"/>
                <a:gridCol w="849800"/>
                <a:gridCol w="411525"/>
                <a:gridCol w="1225100"/>
                <a:gridCol w="976750"/>
              </a:tblGrid>
              <a:tr h="200025">
                <a:tc>
                  <a:txBody>
                    <a:bodyPr/>
                    <a:lstStyle/>
                    <a:p>
                      <a:pPr indent="0" lvl="0" marL="0" rtl="0" algn="ctr">
                        <a:lnSpc>
                          <a:spcPct val="115000"/>
                        </a:lnSpc>
                        <a:spcBef>
                          <a:spcPts val="0"/>
                        </a:spcBef>
                        <a:spcAft>
                          <a:spcPts val="0"/>
                        </a:spcAft>
                        <a:buNone/>
                      </a:pPr>
                      <a:r>
                        <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1200"/>
                        <a:t>Max Voltage</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lang="en-GB" sz="1200"/>
                        <a:t>Total mAh/Cycle</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gridSpan="2">
                  <a:txBody>
                    <a:bodyPr/>
                    <a:lstStyle/>
                    <a:p>
                      <a:pPr indent="0" lvl="0" marL="0" rtl="0" algn="ctr">
                        <a:lnSpc>
                          <a:spcPct val="115000"/>
                        </a:lnSpc>
                        <a:spcBef>
                          <a:spcPts val="0"/>
                        </a:spcBef>
                        <a:spcAft>
                          <a:spcPts val="0"/>
                        </a:spcAft>
                        <a:buNone/>
                      </a:pPr>
                      <a:r>
                        <a:rPr lang="en-GB" sz="1200"/>
                        <a:t>Total mWh/Cycle</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r>
              <a:tr h="200025">
                <a:tc>
                  <a:txBody>
                    <a:bodyPr/>
                    <a:lstStyle/>
                    <a:p>
                      <a:pPr indent="0" lvl="0" marL="0" rtl="0" algn="ctr">
                        <a:lnSpc>
                          <a:spcPct val="115000"/>
                        </a:lnSpc>
                        <a:spcBef>
                          <a:spcPts val="0"/>
                        </a:spcBef>
                        <a:spcAft>
                          <a:spcPts val="0"/>
                        </a:spcAft>
                        <a:buNone/>
                      </a:pPr>
                      <a:r>
                        <a:rPr lang="en-GB" sz="1200"/>
                        <a:t>System</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1200"/>
                        <a:t>7.4V</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lang="en-GB" sz="1200"/>
                        <a:t>10596</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gridSpan="2">
                  <a:txBody>
                    <a:bodyPr/>
                    <a:lstStyle/>
                    <a:p>
                      <a:pPr indent="0" lvl="0" marL="0" rtl="0" algn="ctr">
                        <a:lnSpc>
                          <a:spcPct val="115000"/>
                        </a:lnSpc>
                        <a:spcBef>
                          <a:spcPts val="0"/>
                        </a:spcBef>
                        <a:spcAft>
                          <a:spcPts val="0"/>
                        </a:spcAft>
                        <a:buNone/>
                      </a:pPr>
                      <a:r>
                        <a:rPr lang="en-GB" sz="1200"/>
                        <a:t>71273</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r>
              <a:tr h="200025">
                <a:tc>
                  <a:txBody>
                    <a:bodyPr/>
                    <a:lstStyle/>
                    <a:p>
                      <a:pPr indent="0" lvl="0" marL="0" rtl="0" algn="ctr">
                        <a:lnSpc>
                          <a:spcPct val="115000"/>
                        </a:lnSpc>
                        <a:spcBef>
                          <a:spcPts val="0"/>
                        </a:spcBef>
                        <a:spcAft>
                          <a:spcPts val="0"/>
                        </a:spcAft>
                        <a:buNone/>
                      </a:pPr>
                      <a:r>
                        <a:rPr lang="en-GB" sz="1200"/>
                        <a:t>LIPO 11000 2S 7.4V</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1200"/>
                        <a:t>7.4V</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2">
                  <a:txBody>
                    <a:bodyPr/>
                    <a:lstStyle/>
                    <a:p>
                      <a:pPr indent="0" lvl="0" marL="0" rtl="0" algn="ctr">
                        <a:lnSpc>
                          <a:spcPct val="115000"/>
                        </a:lnSpc>
                        <a:spcBef>
                          <a:spcPts val="0"/>
                        </a:spcBef>
                        <a:spcAft>
                          <a:spcPts val="0"/>
                        </a:spcAft>
                        <a:buNone/>
                      </a:pPr>
                      <a:r>
                        <a:rPr lang="en-GB" sz="1200"/>
                        <a:t>-11000</a:t>
                      </a:r>
                      <a:endParaRPr sz="12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gridSpan="2">
                  <a:txBody>
                    <a:bodyPr/>
                    <a:lstStyle/>
                    <a:p>
                      <a:pPr indent="0" lvl="0" marL="0" rtl="0" algn="ctr">
                        <a:lnSpc>
                          <a:spcPct val="115000"/>
                        </a:lnSpc>
                        <a:spcBef>
                          <a:spcPts val="0"/>
                        </a:spcBef>
                        <a:spcAft>
                          <a:spcPts val="0"/>
                        </a:spcAft>
                        <a:buNone/>
                      </a:pPr>
                      <a:r>
                        <a:rPr lang="en-GB" sz="1200"/>
                        <a:t>-81400</a:t>
                      </a:r>
                      <a:endParaRPr sz="12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r>
            </a:tbl>
          </a:graphicData>
        </a:graphic>
      </p:graphicFrame>
      <p:sp>
        <p:nvSpPr>
          <p:cNvPr id="668" name="Google Shape;668;p58"/>
          <p:cNvSpPr txBox="1"/>
          <p:nvPr/>
        </p:nvSpPr>
        <p:spPr>
          <a:xfrm>
            <a:off x="5792900" y="1162625"/>
            <a:ext cx="2754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Power Budget V2.1</a:t>
            </a:r>
            <a:endParaRPr sz="800"/>
          </a:p>
        </p:txBody>
      </p:sp>
      <p:sp>
        <p:nvSpPr>
          <p:cNvPr id="669" name="Google Shape;669;p58"/>
          <p:cNvSpPr txBox="1"/>
          <p:nvPr/>
        </p:nvSpPr>
        <p:spPr>
          <a:xfrm>
            <a:off x="117025" y="0"/>
            <a:ext cx="10041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1.1.2</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1.0.0</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670" name="Google Shape;670;p58"/>
          <p:cNvSpPr txBox="1"/>
          <p:nvPr>
            <p:ph type="title"/>
          </p:nvPr>
        </p:nvSpPr>
        <p:spPr>
          <a:xfrm>
            <a:off x="1277398" y="289325"/>
            <a:ext cx="5494800" cy="58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Provisional Battery Selection</a:t>
            </a:r>
            <a:endParaRPr>
              <a:solidFill>
                <a:srgbClr val="FFFFFF"/>
              </a:solidFill>
            </a:endParaRPr>
          </a:p>
        </p:txBody>
      </p:sp>
      <p:sp>
        <p:nvSpPr>
          <p:cNvPr id="671" name="Google Shape;671;p58"/>
          <p:cNvSpPr txBox="1"/>
          <p:nvPr>
            <p:ph type="title"/>
          </p:nvPr>
        </p:nvSpPr>
        <p:spPr>
          <a:xfrm>
            <a:off x="1121121" y="929825"/>
            <a:ext cx="4601100" cy="409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200">
                <a:solidFill>
                  <a:srgbClr val="FFFFFF"/>
                </a:solidFill>
              </a:rPr>
              <a:t>Goal: Find the most efficient battery selection</a:t>
            </a:r>
            <a:endParaRPr sz="1200">
              <a:solidFill>
                <a:srgbClr val="FFFFF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5" name="Shape 675"/>
        <p:cNvGrpSpPr/>
        <p:nvPr/>
      </p:nvGrpSpPr>
      <p:grpSpPr>
        <a:xfrm>
          <a:off x="0" y="0"/>
          <a:ext cx="0" cy="0"/>
          <a:chOff x="0" y="0"/>
          <a:chExt cx="0" cy="0"/>
        </a:xfrm>
      </p:grpSpPr>
      <p:sp>
        <p:nvSpPr>
          <p:cNvPr id="676" name="Google Shape;676;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Questions?</a:t>
            </a:r>
            <a:endParaRPr/>
          </a:p>
        </p:txBody>
      </p:sp>
      <p:sp>
        <p:nvSpPr>
          <p:cNvPr id="677" name="Google Shape;677;p5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 name="Shape 172"/>
        <p:cNvGrpSpPr/>
        <p:nvPr/>
      </p:nvGrpSpPr>
      <p:grpSpPr>
        <a:xfrm>
          <a:off x="0" y="0"/>
          <a:ext cx="0" cy="0"/>
          <a:chOff x="0" y="0"/>
          <a:chExt cx="0" cy="0"/>
        </a:xfrm>
      </p:grpSpPr>
      <p:sp>
        <p:nvSpPr>
          <p:cNvPr id="173" name="Google Shape;173;p1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Technical Requirements</a:t>
            </a:r>
            <a:endParaRPr>
              <a:solidFill>
                <a:srgbClr val="FFFFFF"/>
              </a:solidFill>
              <a:latin typeface="Lato"/>
              <a:ea typeface="Lato"/>
              <a:cs typeface="Lato"/>
              <a:sym typeface="Lato"/>
            </a:endParaRPr>
          </a:p>
        </p:txBody>
      </p:sp>
      <p:sp>
        <p:nvSpPr>
          <p:cNvPr id="174" name="Google Shape;174;p18"/>
          <p:cNvSpPr txBox="1"/>
          <p:nvPr>
            <p:ph idx="1" type="body"/>
          </p:nvPr>
        </p:nvSpPr>
        <p:spPr>
          <a:xfrm>
            <a:off x="1297500" y="1567550"/>
            <a:ext cx="7038900" cy="3354900"/>
          </a:xfrm>
          <a:prstGeom prst="rect">
            <a:avLst/>
          </a:prstGeom>
        </p:spPr>
        <p:txBody>
          <a:bodyPr anchorCtr="0" anchor="t" bIns="91425" lIns="91425" spcFirstLastPara="1" rIns="91425" wrap="square" tIns="91425">
            <a:normAutofit/>
          </a:bodyPr>
          <a:lstStyle/>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4.1.1 - GPS Sensor</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Tracked by MT3339 GPS Module</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Programmed GPS to determine longitude/latitude</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4.2.1 - Ultrasonic Sensors</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Terrain tracking &lt;4m tracked by HC-SR04</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Programmed ultrasonic to measure distance</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4.2.2 - Barometric Sensor</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Altitude tracking &gt;4m tracked by MPL3115A2</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Programmed barometric to measure pressure and temperature</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4.3.1 - IMU Sensor</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Acceleration, gyroscopic movement, and magnetometer measurements tracked by ICM-20948</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Programmed IMU for accelerometer, gyroscope, and magnetometer measurements</a:t>
            </a:r>
            <a:endParaRPr sz="1200">
              <a:latin typeface="Arial"/>
              <a:ea typeface="Arial"/>
              <a:cs typeface="Arial"/>
              <a:sym typeface="Arial"/>
            </a:endParaRPr>
          </a:p>
          <a:p>
            <a:pPr indent="-304800" lvl="0" marL="457200" rtl="0" algn="l">
              <a:lnSpc>
                <a:spcPct val="100000"/>
              </a:lnSpc>
              <a:spcBef>
                <a:spcPts val="0"/>
              </a:spcBef>
              <a:spcAft>
                <a:spcPts val="0"/>
              </a:spcAft>
              <a:buSzPts val="1200"/>
              <a:buFont typeface="Arial"/>
              <a:buChar char="●"/>
            </a:pPr>
            <a:r>
              <a:rPr lang="en-GB" sz="1200">
                <a:latin typeface="Arial"/>
                <a:ea typeface="Arial"/>
                <a:cs typeface="Arial"/>
                <a:sym typeface="Arial"/>
              </a:rPr>
              <a:t>4.7.0 - Switch from RC to Autonomous mode</a:t>
            </a:r>
            <a:endParaRPr sz="1200">
              <a:latin typeface="Arial"/>
              <a:ea typeface="Arial"/>
              <a:cs typeface="Arial"/>
              <a:sym typeface="Arial"/>
            </a:endParaRPr>
          </a:p>
          <a:p>
            <a:pPr indent="-304800" lvl="1" marL="914400" rtl="0" algn="l">
              <a:lnSpc>
                <a:spcPct val="100000"/>
              </a:lnSpc>
              <a:spcBef>
                <a:spcPts val="0"/>
              </a:spcBef>
              <a:spcAft>
                <a:spcPts val="0"/>
              </a:spcAft>
              <a:buSzPts val="1200"/>
              <a:buFont typeface="Arial"/>
              <a:buChar char="○"/>
            </a:pPr>
            <a:r>
              <a:rPr lang="en-GB" sz="1200">
                <a:latin typeface="Arial"/>
                <a:ea typeface="Arial"/>
                <a:cs typeface="Arial"/>
                <a:sym typeface="Arial"/>
              </a:rPr>
              <a:t>Autonomous mode pre-planned path programmed via physical USB Type C port to ATMega328P</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19"/>
          <p:cNvSpPr txBox="1"/>
          <p:nvPr>
            <p:ph type="title"/>
          </p:nvPr>
        </p:nvSpPr>
        <p:spPr>
          <a:xfrm>
            <a:off x="1182350" y="417925"/>
            <a:ext cx="7574100" cy="795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SzPts val="990"/>
              <a:buNone/>
            </a:pPr>
            <a:r>
              <a:rPr lang="en-GB" sz="2460">
                <a:solidFill>
                  <a:srgbClr val="FFFFFF"/>
                </a:solidFill>
              </a:rPr>
              <a:t>Finding Optimal L/D Ratio for Drag Force on the Envelope</a:t>
            </a:r>
            <a:endParaRPr sz="2460">
              <a:solidFill>
                <a:srgbClr val="FFFFFF"/>
              </a:solidFill>
            </a:endParaRPr>
          </a:p>
        </p:txBody>
      </p:sp>
      <p:sp>
        <p:nvSpPr>
          <p:cNvPr id="180" name="Google Shape;180;p19"/>
          <p:cNvSpPr/>
          <p:nvPr/>
        </p:nvSpPr>
        <p:spPr>
          <a:xfrm>
            <a:off x="3731279" y="1993792"/>
            <a:ext cx="3810600" cy="12456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81" name="Google Shape;181;p19"/>
          <p:cNvCxnSpPr/>
          <p:nvPr/>
        </p:nvCxnSpPr>
        <p:spPr>
          <a:xfrm flipH="1" rot="10800000">
            <a:off x="1677486" y="2611494"/>
            <a:ext cx="1955100" cy="10200"/>
          </a:xfrm>
          <a:prstGeom prst="straightConnector1">
            <a:avLst/>
          </a:prstGeom>
          <a:noFill/>
          <a:ln cap="flat" cmpd="sng" w="38100">
            <a:solidFill>
              <a:schemeClr val="dk2"/>
            </a:solidFill>
            <a:prstDash val="solid"/>
            <a:round/>
            <a:headEnd len="med" w="med" type="none"/>
            <a:tailEnd len="med" w="med" type="triangle"/>
          </a:ln>
        </p:spPr>
      </p:cxnSp>
      <p:sp>
        <p:nvSpPr>
          <p:cNvPr id="182" name="Google Shape;182;p19"/>
          <p:cNvSpPr txBox="1"/>
          <p:nvPr/>
        </p:nvSpPr>
        <p:spPr>
          <a:xfrm>
            <a:off x="1737326" y="1557907"/>
            <a:ext cx="161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cxnSp>
        <p:nvCxnSpPr>
          <p:cNvPr id="183" name="Google Shape;183;p19"/>
          <p:cNvCxnSpPr/>
          <p:nvPr/>
        </p:nvCxnSpPr>
        <p:spPr>
          <a:xfrm>
            <a:off x="7541879" y="1993792"/>
            <a:ext cx="0" cy="1245600"/>
          </a:xfrm>
          <a:prstGeom prst="straightConnector1">
            <a:avLst/>
          </a:prstGeom>
          <a:noFill/>
          <a:ln cap="flat" cmpd="sng" w="19050">
            <a:solidFill>
              <a:schemeClr val="dk2"/>
            </a:solidFill>
            <a:prstDash val="solid"/>
            <a:round/>
            <a:headEnd len="med" w="med" type="triangle"/>
            <a:tailEnd len="med" w="med" type="triangle"/>
          </a:ln>
        </p:spPr>
      </p:cxnSp>
      <p:cxnSp>
        <p:nvCxnSpPr>
          <p:cNvPr id="184" name="Google Shape;184;p19"/>
          <p:cNvCxnSpPr/>
          <p:nvPr/>
        </p:nvCxnSpPr>
        <p:spPr>
          <a:xfrm>
            <a:off x="3731279" y="3239392"/>
            <a:ext cx="3810600" cy="0"/>
          </a:xfrm>
          <a:prstGeom prst="straightConnector1">
            <a:avLst/>
          </a:prstGeom>
          <a:noFill/>
          <a:ln cap="flat" cmpd="sng" w="19050">
            <a:solidFill>
              <a:schemeClr val="dk2"/>
            </a:solidFill>
            <a:prstDash val="solid"/>
            <a:round/>
            <a:headEnd len="med" w="med" type="triangle"/>
            <a:tailEnd len="med" w="med" type="triangle"/>
          </a:ln>
        </p:spPr>
      </p:cxnSp>
      <p:sp>
        <p:nvSpPr>
          <p:cNvPr id="185" name="Google Shape;185;p19"/>
          <p:cNvSpPr txBox="1"/>
          <p:nvPr/>
        </p:nvSpPr>
        <p:spPr>
          <a:xfrm>
            <a:off x="7586180" y="2416498"/>
            <a:ext cx="28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accent1"/>
                </a:solidFill>
                <a:latin typeface="Lato"/>
                <a:ea typeface="Lato"/>
                <a:cs typeface="Lato"/>
                <a:sym typeface="Lato"/>
              </a:rPr>
              <a:t>D</a:t>
            </a:r>
            <a:endParaRPr b="1" sz="1800">
              <a:solidFill>
                <a:schemeClr val="accent1"/>
              </a:solidFill>
              <a:latin typeface="Lato"/>
              <a:ea typeface="Lato"/>
              <a:cs typeface="Lato"/>
              <a:sym typeface="Lato"/>
            </a:endParaRPr>
          </a:p>
        </p:txBody>
      </p:sp>
      <p:sp>
        <p:nvSpPr>
          <p:cNvPr id="186" name="Google Shape;186;p19"/>
          <p:cNvSpPr txBox="1"/>
          <p:nvPr/>
        </p:nvSpPr>
        <p:spPr>
          <a:xfrm>
            <a:off x="5491974" y="3239400"/>
            <a:ext cx="2892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800">
                <a:solidFill>
                  <a:schemeClr val="accent1"/>
                </a:solidFill>
                <a:latin typeface="Lato"/>
                <a:ea typeface="Lato"/>
                <a:cs typeface="Lato"/>
                <a:sym typeface="Lato"/>
              </a:rPr>
              <a:t>L</a:t>
            </a:r>
            <a:endParaRPr b="1" sz="1800">
              <a:solidFill>
                <a:schemeClr val="accent1"/>
              </a:solidFill>
              <a:latin typeface="Lato"/>
              <a:ea typeface="Lato"/>
              <a:cs typeface="Lato"/>
              <a:sym typeface="Lato"/>
            </a:endParaRPr>
          </a:p>
        </p:txBody>
      </p:sp>
      <p:sp>
        <p:nvSpPr>
          <p:cNvPr id="187" name="Google Shape;187;p19"/>
          <p:cNvSpPr txBox="1"/>
          <p:nvPr/>
        </p:nvSpPr>
        <p:spPr>
          <a:xfrm>
            <a:off x="1164775" y="3275100"/>
            <a:ext cx="2761200" cy="1569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800">
                <a:solidFill>
                  <a:srgbClr val="FFFFFF"/>
                </a:solidFill>
                <a:latin typeface="Lato"/>
                <a:ea typeface="Lato"/>
                <a:cs typeface="Lato"/>
                <a:sym typeface="Lato"/>
              </a:rPr>
              <a:t>F</a:t>
            </a:r>
            <a:r>
              <a:rPr baseline="-25000" lang="en-GB" sz="1800">
                <a:solidFill>
                  <a:srgbClr val="FFFFFF"/>
                </a:solidFill>
                <a:latin typeface="Lato"/>
                <a:ea typeface="Lato"/>
                <a:cs typeface="Lato"/>
                <a:sym typeface="Lato"/>
              </a:rPr>
              <a:t>d</a:t>
            </a:r>
            <a:r>
              <a:rPr lang="en-GB" sz="1800">
                <a:solidFill>
                  <a:srgbClr val="FFFFFF"/>
                </a:solidFill>
                <a:latin typeface="Lato"/>
                <a:ea typeface="Lato"/>
                <a:cs typeface="Lato"/>
                <a:sym typeface="Lato"/>
              </a:rPr>
              <a:t> = Drag Force</a:t>
            </a:r>
            <a:endParaRPr sz="1800">
              <a:solidFill>
                <a:srgbClr val="FFFFFF"/>
              </a:solidFill>
              <a:latin typeface="Lato"/>
              <a:ea typeface="Lato"/>
              <a:cs typeface="Lato"/>
              <a:sym typeface="Lato"/>
            </a:endParaRPr>
          </a:p>
          <a:p>
            <a:pPr indent="0" lvl="0" marL="0" rtl="0" algn="l">
              <a:spcBef>
                <a:spcPts val="0"/>
              </a:spcBef>
              <a:spcAft>
                <a:spcPts val="0"/>
              </a:spcAft>
              <a:buNone/>
            </a:pPr>
            <a:r>
              <a:rPr lang="en-GB" sz="1800">
                <a:solidFill>
                  <a:srgbClr val="FFFFFF"/>
                </a:solidFill>
                <a:latin typeface="Lato"/>
                <a:ea typeface="Lato"/>
                <a:cs typeface="Lato"/>
                <a:sym typeface="Lato"/>
              </a:rPr>
              <a:t>C</a:t>
            </a:r>
            <a:r>
              <a:rPr baseline="-25000" lang="en-GB" sz="1800">
                <a:solidFill>
                  <a:srgbClr val="FFFFFF"/>
                </a:solidFill>
                <a:latin typeface="Lato"/>
                <a:ea typeface="Lato"/>
                <a:cs typeface="Lato"/>
                <a:sym typeface="Lato"/>
              </a:rPr>
              <a:t>d</a:t>
            </a:r>
            <a:r>
              <a:rPr lang="en-GB" sz="1800">
                <a:solidFill>
                  <a:srgbClr val="FFFFFF"/>
                </a:solidFill>
                <a:latin typeface="Lato"/>
                <a:ea typeface="Lato"/>
                <a:cs typeface="Lato"/>
                <a:sym typeface="Lato"/>
              </a:rPr>
              <a:t>= Drag </a:t>
            </a:r>
            <a:r>
              <a:rPr lang="en-GB" sz="1800">
                <a:solidFill>
                  <a:srgbClr val="FFFFFF"/>
                </a:solidFill>
                <a:latin typeface="Lato"/>
                <a:ea typeface="Lato"/>
                <a:cs typeface="Lato"/>
                <a:sym typeface="Lato"/>
              </a:rPr>
              <a:t>Coefficient</a:t>
            </a:r>
            <a:endParaRPr sz="1800">
              <a:solidFill>
                <a:srgbClr val="FFFFFF"/>
              </a:solidFill>
              <a:latin typeface="Lato"/>
              <a:ea typeface="Lato"/>
              <a:cs typeface="Lato"/>
              <a:sym typeface="Lato"/>
            </a:endParaRPr>
          </a:p>
          <a:p>
            <a:pPr indent="0" lvl="0" marL="0" rtl="0" algn="l">
              <a:spcBef>
                <a:spcPts val="0"/>
              </a:spcBef>
              <a:spcAft>
                <a:spcPts val="0"/>
              </a:spcAft>
              <a:buNone/>
            </a:pPr>
            <a:r>
              <a:rPr lang="en-GB" sz="1800">
                <a:solidFill>
                  <a:srgbClr val="FFFFFF"/>
                </a:solidFill>
                <a:latin typeface="Lato"/>
                <a:ea typeface="Lato"/>
                <a:cs typeface="Lato"/>
                <a:sym typeface="Lato"/>
              </a:rPr>
              <a:t>⍴= Air density 1.225</a:t>
            </a:r>
            <a:endParaRPr sz="1800">
              <a:solidFill>
                <a:srgbClr val="FFFFFF"/>
              </a:solidFill>
              <a:latin typeface="Lato"/>
              <a:ea typeface="Lato"/>
              <a:cs typeface="Lato"/>
              <a:sym typeface="Lato"/>
            </a:endParaRPr>
          </a:p>
          <a:p>
            <a:pPr indent="0" lvl="0" marL="0" rtl="0" algn="l">
              <a:spcBef>
                <a:spcPts val="0"/>
              </a:spcBef>
              <a:spcAft>
                <a:spcPts val="0"/>
              </a:spcAft>
              <a:buNone/>
            </a:pPr>
            <a:r>
              <a:rPr lang="en-GB" sz="1800">
                <a:solidFill>
                  <a:srgbClr val="FFFFFF"/>
                </a:solidFill>
                <a:latin typeface="Lato"/>
                <a:ea typeface="Lato"/>
                <a:cs typeface="Lato"/>
                <a:sym typeface="Lato"/>
              </a:rPr>
              <a:t>A= Frontal/Attack Area</a:t>
            </a:r>
            <a:endParaRPr sz="1800">
              <a:solidFill>
                <a:srgbClr val="FFFFFF"/>
              </a:solidFill>
              <a:latin typeface="Lato"/>
              <a:ea typeface="Lato"/>
              <a:cs typeface="Lato"/>
              <a:sym typeface="Lato"/>
            </a:endParaRPr>
          </a:p>
          <a:p>
            <a:pPr indent="0" lvl="0" marL="0" rtl="0" algn="l">
              <a:spcBef>
                <a:spcPts val="0"/>
              </a:spcBef>
              <a:spcAft>
                <a:spcPts val="0"/>
              </a:spcAft>
              <a:buNone/>
            </a:pPr>
            <a:r>
              <a:rPr lang="en-GB" sz="1800">
                <a:solidFill>
                  <a:srgbClr val="FFFFFF"/>
                </a:solidFill>
                <a:latin typeface="Lato"/>
                <a:ea typeface="Lato"/>
                <a:cs typeface="Lato"/>
                <a:sym typeface="Lato"/>
              </a:rPr>
              <a:t>U= Air Speed </a:t>
            </a:r>
            <a:endParaRPr sz="1800">
              <a:solidFill>
                <a:srgbClr val="FFFFFF"/>
              </a:solidFill>
              <a:latin typeface="Lato"/>
              <a:ea typeface="Lato"/>
              <a:cs typeface="Lato"/>
              <a:sym typeface="Lato"/>
            </a:endParaRPr>
          </a:p>
        </p:txBody>
      </p:sp>
      <p:sp>
        <p:nvSpPr>
          <p:cNvPr id="188" name="Google Shape;188;p19"/>
          <p:cNvSpPr txBox="1"/>
          <p:nvPr/>
        </p:nvSpPr>
        <p:spPr>
          <a:xfrm>
            <a:off x="4018675" y="3478175"/>
            <a:ext cx="3780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After Analysing the drag force equations and considering various factors an L/D ratio of 108/40 or 2.7 was decided</a:t>
            </a:r>
            <a:endParaRPr>
              <a:solidFill>
                <a:srgbClr val="FFFFFF"/>
              </a:solidFill>
              <a:latin typeface="Lato"/>
              <a:ea typeface="Lato"/>
              <a:cs typeface="Lato"/>
              <a:sym typeface="Lato"/>
            </a:endParaRPr>
          </a:p>
        </p:txBody>
      </p:sp>
      <p:sp>
        <p:nvSpPr>
          <p:cNvPr id="189" name="Google Shape;189;p19"/>
          <p:cNvSpPr txBox="1"/>
          <p:nvPr/>
        </p:nvSpPr>
        <p:spPr>
          <a:xfrm>
            <a:off x="1813175" y="1213775"/>
            <a:ext cx="13197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700">
                <a:solidFill>
                  <a:schemeClr val="lt1"/>
                </a:solidFill>
                <a:latin typeface="Lato"/>
                <a:ea typeface="Lato"/>
                <a:cs typeface="Lato"/>
                <a:sym typeface="Lato"/>
              </a:rPr>
              <a:t>Drag Force</a:t>
            </a:r>
            <a:endParaRPr b="1" sz="1700">
              <a:solidFill>
                <a:schemeClr val="lt1"/>
              </a:solidFill>
              <a:latin typeface="Lato"/>
              <a:ea typeface="Lato"/>
              <a:cs typeface="Lato"/>
              <a:sym typeface="Lato"/>
            </a:endParaRPr>
          </a:p>
        </p:txBody>
      </p:sp>
      <p:pic>
        <p:nvPicPr>
          <p:cNvPr id="190" name="Google Shape;190;p19"/>
          <p:cNvPicPr preferRelativeResize="0"/>
          <p:nvPr/>
        </p:nvPicPr>
        <p:blipFill>
          <a:blip r:embed="rId3">
            <a:alphaModFix/>
          </a:blip>
          <a:stretch>
            <a:fillRect/>
          </a:stretch>
        </p:blipFill>
        <p:spPr>
          <a:xfrm>
            <a:off x="3282495" y="3925350"/>
            <a:ext cx="247929" cy="323200"/>
          </a:xfrm>
          <a:prstGeom prst="rect">
            <a:avLst/>
          </a:prstGeom>
          <a:noFill/>
          <a:ln>
            <a:noFill/>
          </a:ln>
        </p:spPr>
      </p:pic>
      <p:sp>
        <p:nvSpPr>
          <p:cNvPr id="191" name="Google Shape;191;p19"/>
          <p:cNvSpPr txBox="1"/>
          <p:nvPr/>
        </p:nvSpPr>
        <p:spPr>
          <a:xfrm>
            <a:off x="1258500" y="4713325"/>
            <a:ext cx="711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a:solidFill>
                  <a:schemeClr val="lt1"/>
                </a:solidFill>
                <a:latin typeface="Lato"/>
                <a:ea typeface="Lato"/>
                <a:cs typeface="Lato"/>
                <a:sym typeface="Lato"/>
              </a:rPr>
              <a:t>Equations from </a:t>
            </a:r>
            <a:r>
              <a:rPr i="1" lang="en-GB" sz="900">
                <a:solidFill>
                  <a:schemeClr val="lt1"/>
                </a:solidFill>
              </a:rPr>
              <a:t>Blevins, Robert D. Applied Fluid Dynamics Handbook. Repr. ed. with corrections. Malabar, Fla.: Krieger Pub. Co., 1992.</a:t>
            </a:r>
            <a:endParaRPr i="1" sz="900">
              <a:solidFill>
                <a:schemeClr val="lt1"/>
              </a:solidFill>
              <a:latin typeface="Lato"/>
              <a:ea typeface="Lato"/>
              <a:cs typeface="Lato"/>
              <a:sym typeface="Lato"/>
            </a:endParaRPr>
          </a:p>
        </p:txBody>
      </p:sp>
      <p:pic>
        <p:nvPicPr>
          <p:cNvPr id="192" name="Google Shape;192;p19"/>
          <p:cNvPicPr preferRelativeResize="0"/>
          <p:nvPr/>
        </p:nvPicPr>
        <p:blipFill>
          <a:blip r:embed="rId4">
            <a:alphaModFix/>
          </a:blip>
          <a:stretch>
            <a:fillRect/>
          </a:stretch>
        </p:blipFill>
        <p:spPr>
          <a:xfrm>
            <a:off x="1529765" y="1726300"/>
            <a:ext cx="1752726" cy="690192"/>
          </a:xfrm>
          <a:prstGeom prst="rect">
            <a:avLst/>
          </a:prstGeom>
          <a:noFill/>
          <a:ln>
            <a:noFill/>
          </a:ln>
        </p:spPr>
      </p:pic>
      <p:sp>
        <p:nvSpPr>
          <p:cNvPr id="193" name="Google Shape;193;p19"/>
          <p:cNvSpPr txBox="1"/>
          <p:nvPr/>
        </p:nvSpPr>
        <p:spPr>
          <a:xfrm>
            <a:off x="3925975" y="1213775"/>
            <a:ext cx="47019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Goal: Find optimal L/D ratio for drag on envelope</a:t>
            </a:r>
            <a:endParaRPr>
              <a:solidFill>
                <a:srgbClr val="FFFFFF"/>
              </a:solidFill>
              <a:latin typeface="Lato"/>
              <a:ea typeface="Lato"/>
              <a:cs typeface="Lato"/>
              <a:sym typeface="Lato"/>
            </a:endParaRPr>
          </a:p>
          <a:p>
            <a:pPr indent="0" lvl="0" marL="0" rtl="0" algn="l">
              <a:spcBef>
                <a:spcPts val="0"/>
              </a:spcBef>
              <a:spcAft>
                <a:spcPts val="0"/>
              </a:spcAft>
              <a:buNone/>
            </a:pPr>
            <a:r>
              <a:t/>
            </a:r>
            <a:endParaRPr sz="300">
              <a:solidFill>
                <a:srgbClr val="FFFFFF"/>
              </a:solidFill>
              <a:latin typeface="Lato"/>
              <a:ea typeface="Lato"/>
              <a:cs typeface="Lato"/>
              <a:sym typeface="Lato"/>
            </a:endParaRPr>
          </a:p>
        </p:txBody>
      </p:sp>
      <p:sp>
        <p:nvSpPr>
          <p:cNvPr id="194" name="Google Shape;194;p19"/>
          <p:cNvSpPr txBox="1"/>
          <p:nvPr/>
        </p:nvSpPr>
        <p:spPr>
          <a:xfrm>
            <a:off x="4544850" y="2447250"/>
            <a:ext cx="209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Ellipsoid showing L &amp; D</a:t>
            </a:r>
            <a:endParaRPr>
              <a:solidFill>
                <a:srgbClr val="FFFFFF"/>
              </a:solidFill>
              <a:latin typeface="Lato"/>
              <a:ea typeface="Lato"/>
              <a:cs typeface="Lato"/>
              <a:sym typeface="Lato"/>
            </a:endParaRPr>
          </a:p>
        </p:txBody>
      </p:sp>
      <p:sp>
        <p:nvSpPr>
          <p:cNvPr id="195" name="Google Shape;195;p19"/>
          <p:cNvSpPr txBox="1"/>
          <p:nvPr/>
        </p:nvSpPr>
        <p:spPr>
          <a:xfrm>
            <a:off x="203350" y="35950"/>
            <a:ext cx="6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1.2.0</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2.2.0</a:t>
            </a:r>
            <a:endParaRPr>
              <a:solidFill>
                <a:schemeClr val="lt1"/>
              </a:solidFill>
              <a:latin typeface="Lato"/>
              <a:ea typeface="Lato"/>
              <a:cs typeface="Lato"/>
              <a:sym typeface="Lato"/>
            </a:endParaRPr>
          </a:p>
        </p:txBody>
      </p:sp>
      <p:sp>
        <p:nvSpPr>
          <p:cNvPr id="196" name="Google Shape;196;p19"/>
          <p:cNvSpPr txBox="1"/>
          <p:nvPr/>
        </p:nvSpPr>
        <p:spPr>
          <a:xfrm>
            <a:off x="3980325" y="4220125"/>
            <a:ext cx="3628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The steps of this process will be discussed on the following slides</a:t>
            </a:r>
            <a:endParaRPr>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 name="Shape 200"/>
        <p:cNvGrpSpPr/>
        <p:nvPr/>
      </p:nvGrpSpPr>
      <p:grpSpPr>
        <a:xfrm>
          <a:off x="0" y="0"/>
          <a:ext cx="0" cy="0"/>
          <a:chOff x="0" y="0"/>
          <a:chExt cx="0" cy="0"/>
        </a:xfrm>
      </p:grpSpPr>
      <p:pic>
        <p:nvPicPr>
          <p:cNvPr id="201" name="Google Shape;201;p20"/>
          <p:cNvPicPr preferRelativeResize="0"/>
          <p:nvPr/>
        </p:nvPicPr>
        <p:blipFill>
          <a:blip r:embed="rId3">
            <a:alphaModFix/>
          </a:blip>
          <a:stretch>
            <a:fillRect/>
          </a:stretch>
        </p:blipFill>
        <p:spPr>
          <a:xfrm>
            <a:off x="6483125" y="1086237"/>
            <a:ext cx="1135200" cy="718181"/>
          </a:xfrm>
          <a:prstGeom prst="rect">
            <a:avLst/>
          </a:prstGeom>
          <a:noFill/>
          <a:ln>
            <a:noFill/>
          </a:ln>
        </p:spPr>
      </p:pic>
      <p:sp>
        <p:nvSpPr>
          <p:cNvPr id="202" name="Google Shape;202;p20"/>
          <p:cNvSpPr/>
          <p:nvPr/>
        </p:nvSpPr>
        <p:spPr>
          <a:xfrm>
            <a:off x="42700" y="1506975"/>
            <a:ext cx="2253900" cy="9141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03" name="Google Shape;203;p20"/>
          <p:cNvCxnSpPr/>
          <p:nvPr/>
        </p:nvCxnSpPr>
        <p:spPr>
          <a:xfrm>
            <a:off x="1170550" y="1514475"/>
            <a:ext cx="300" cy="467700"/>
          </a:xfrm>
          <a:prstGeom prst="straightConnector1">
            <a:avLst/>
          </a:prstGeom>
          <a:noFill/>
          <a:ln cap="flat" cmpd="sng" w="9525">
            <a:solidFill>
              <a:schemeClr val="dk2"/>
            </a:solidFill>
            <a:prstDash val="solid"/>
            <a:round/>
            <a:headEnd len="med" w="med" type="none"/>
            <a:tailEnd len="med" w="med" type="none"/>
          </a:ln>
        </p:spPr>
      </p:cxnSp>
      <p:cxnSp>
        <p:nvCxnSpPr>
          <p:cNvPr id="204" name="Google Shape;204;p20"/>
          <p:cNvCxnSpPr>
            <a:endCxn id="202" idx="6"/>
          </p:cNvCxnSpPr>
          <p:nvPr/>
        </p:nvCxnSpPr>
        <p:spPr>
          <a:xfrm flipH="1" rot="10800000">
            <a:off x="1161400" y="1964025"/>
            <a:ext cx="1135200" cy="18000"/>
          </a:xfrm>
          <a:prstGeom prst="straightConnector1">
            <a:avLst/>
          </a:prstGeom>
          <a:noFill/>
          <a:ln cap="flat" cmpd="sng" w="9525">
            <a:solidFill>
              <a:schemeClr val="dk2"/>
            </a:solidFill>
            <a:prstDash val="solid"/>
            <a:round/>
            <a:headEnd len="med" w="med" type="none"/>
            <a:tailEnd len="med" w="med" type="none"/>
          </a:ln>
        </p:spPr>
      </p:cxnSp>
      <p:sp>
        <p:nvSpPr>
          <p:cNvPr id="205" name="Google Shape;205;p20"/>
          <p:cNvSpPr txBox="1"/>
          <p:nvPr/>
        </p:nvSpPr>
        <p:spPr>
          <a:xfrm>
            <a:off x="930775" y="1548225"/>
            <a:ext cx="3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Lato"/>
                <a:ea typeface="Lato"/>
                <a:cs typeface="Lato"/>
                <a:sym typeface="Lato"/>
              </a:rPr>
              <a:t>d</a:t>
            </a:r>
            <a:endParaRPr i="1">
              <a:latin typeface="Lato"/>
              <a:ea typeface="Lato"/>
              <a:cs typeface="Lato"/>
              <a:sym typeface="Lato"/>
            </a:endParaRPr>
          </a:p>
        </p:txBody>
      </p:sp>
      <p:sp>
        <p:nvSpPr>
          <p:cNvPr id="206" name="Google Shape;206;p20"/>
          <p:cNvSpPr txBox="1"/>
          <p:nvPr/>
        </p:nvSpPr>
        <p:spPr>
          <a:xfrm>
            <a:off x="1574575" y="1638100"/>
            <a:ext cx="30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a:latin typeface="Lato"/>
                <a:ea typeface="Lato"/>
                <a:cs typeface="Lato"/>
                <a:sym typeface="Lato"/>
              </a:rPr>
              <a:t>l</a:t>
            </a:r>
            <a:endParaRPr i="1">
              <a:latin typeface="Lato"/>
              <a:ea typeface="Lato"/>
              <a:cs typeface="Lato"/>
              <a:sym typeface="Lato"/>
            </a:endParaRPr>
          </a:p>
        </p:txBody>
      </p:sp>
      <p:pic>
        <p:nvPicPr>
          <p:cNvPr id="207" name="Google Shape;207;p20"/>
          <p:cNvPicPr preferRelativeResize="0"/>
          <p:nvPr/>
        </p:nvPicPr>
        <p:blipFill>
          <a:blip r:embed="rId4">
            <a:alphaModFix/>
          </a:blip>
          <a:stretch>
            <a:fillRect/>
          </a:stretch>
        </p:blipFill>
        <p:spPr>
          <a:xfrm>
            <a:off x="6123437" y="2594963"/>
            <a:ext cx="1733550" cy="762000"/>
          </a:xfrm>
          <a:prstGeom prst="rect">
            <a:avLst/>
          </a:prstGeom>
          <a:noFill/>
          <a:ln>
            <a:noFill/>
          </a:ln>
        </p:spPr>
      </p:pic>
      <p:pic>
        <p:nvPicPr>
          <p:cNvPr id="208" name="Google Shape;208;p20"/>
          <p:cNvPicPr preferRelativeResize="0"/>
          <p:nvPr/>
        </p:nvPicPr>
        <p:blipFill>
          <a:blip r:embed="rId5">
            <a:alphaModFix/>
          </a:blip>
          <a:stretch>
            <a:fillRect/>
          </a:stretch>
        </p:blipFill>
        <p:spPr>
          <a:xfrm>
            <a:off x="6263100" y="3541175"/>
            <a:ext cx="1454193" cy="762000"/>
          </a:xfrm>
          <a:prstGeom prst="rect">
            <a:avLst/>
          </a:prstGeom>
          <a:noFill/>
          <a:ln>
            <a:noFill/>
          </a:ln>
        </p:spPr>
      </p:pic>
      <p:sp>
        <p:nvSpPr>
          <p:cNvPr id="209" name="Google Shape;209;p20"/>
          <p:cNvSpPr txBox="1"/>
          <p:nvPr/>
        </p:nvSpPr>
        <p:spPr>
          <a:xfrm>
            <a:off x="1258500" y="4713325"/>
            <a:ext cx="711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a:solidFill>
                  <a:schemeClr val="lt1"/>
                </a:solidFill>
                <a:latin typeface="Lato"/>
                <a:ea typeface="Lato"/>
                <a:cs typeface="Lato"/>
                <a:sym typeface="Lato"/>
              </a:rPr>
              <a:t>Equations from </a:t>
            </a:r>
            <a:r>
              <a:rPr i="1" lang="en-GB" sz="900">
                <a:solidFill>
                  <a:schemeClr val="lt1"/>
                </a:solidFill>
              </a:rPr>
              <a:t>Blevins, Robert D. Applied Fluid Dynamics Handbook. Repr. ed. with corrections. Malabar, Fla.: Krieger Pub. Co., 1992.</a:t>
            </a:r>
            <a:endParaRPr i="1" sz="900">
              <a:solidFill>
                <a:schemeClr val="lt1"/>
              </a:solidFill>
              <a:latin typeface="Lato"/>
              <a:ea typeface="Lato"/>
              <a:cs typeface="Lato"/>
              <a:sym typeface="Lato"/>
            </a:endParaRPr>
          </a:p>
        </p:txBody>
      </p:sp>
      <p:sp>
        <p:nvSpPr>
          <p:cNvPr id="210" name="Google Shape;210;p20"/>
          <p:cNvSpPr txBox="1"/>
          <p:nvPr/>
        </p:nvSpPr>
        <p:spPr>
          <a:xfrm>
            <a:off x="813150" y="4451700"/>
            <a:ext cx="7746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Conclusion: Equations can be plugged into Matlab to find drag force at various ratios and </a:t>
            </a:r>
            <a:r>
              <a:rPr lang="en-GB">
                <a:solidFill>
                  <a:srgbClr val="FFFFFF"/>
                </a:solidFill>
                <a:latin typeface="Lato"/>
                <a:ea typeface="Lato"/>
                <a:cs typeface="Lato"/>
                <a:sym typeface="Lato"/>
              </a:rPr>
              <a:t>volumes</a:t>
            </a:r>
            <a:r>
              <a:rPr lang="en-GB">
                <a:solidFill>
                  <a:srgbClr val="FFFFFF"/>
                </a:solidFill>
                <a:latin typeface="Lato"/>
                <a:ea typeface="Lato"/>
                <a:cs typeface="Lato"/>
                <a:sym typeface="Lato"/>
              </a:rPr>
              <a:t>. </a:t>
            </a:r>
            <a:endParaRPr>
              <a:solidFill>
                <a:srgbClr val="FFFFFF"/>
              </a:solidFill>
              <a:latin typeface="Lato"/>
              <a:ea typeface="Lato"/>
              <a:cs typeface="Lato"/>
              <a:sym typeface="Lato"/>
            </a:endParaRPr>
          </a:p>
        </p:txBody>
      </p:sp>
      <p:sp>
        <p:nvSpPr>
          <p:cNvPr id="211" name="Google Shape;211;p20"/>
          <p:cNvSpPr txBox="1"/>
          <p:nvPr/>
        </p:nvSpPr>
        <p:spPr>
          <a:xfrm>
            <a:off x="203350" y="35950"/>
            <a:ext cx="6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1.2.0</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2.2.0</a:t>
            </a:r>
            <a:endParaRPr>
              <a:solidFill>
                <a:schemeClr val="lt1"/>
              </a:solidFill>
              <a:latin typeface="Lato"/>
              <a:ea typeface="Lato"/>
              <a:cs typeface="Lato"/>
              <a:sym typeface="Lato"/>
            </a:endParaRPr>
          </a:p>
        </p:txBody>
      </p:sp>
      <p:sp>
        <p:nvSpPr>
          <p:cNvPr id="212" name="Google Shape;212;p20"/>
          <p:cNvSpPr txBox="1"/>
          <p:nvPr/>
        </p:nvSpPr>
        <p:spPr>
          <a:xfrm>
            <a:off x="2591800" y="1984563"/>
            <a:ext cx="2696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Drag </a:t>
            </a:r>
            <a:r>
              <a:rPr lang="en-GB">
                <a:solidFill>
                  <a:schemeClr val="lt1"/>
                </a:solidFill>
                <a:latin typeface="Lato"/>
                <a:ea typeface="Lato"/>
                <a:cs typeface="Lato"/>
                <a:sym typeface="Lato"/>
              </a:rPr>
              <a:t>Coefficient</a:t>
            </a:r>
            <a:r>
              <a:rPr lang="en-GB">
                <a:solidFill>
                  <a:schemeClr val="lt1"/>
                </a:solidFill>
                <a:latin typeface="Lato"/>
                <a:ea typeface="Lato"/>
                <a:cs typeface="Lato"/>
                <a:sym typeface="Lato"/>
              </a:rPr>
              <a:t> for 1&lt;</a:t>
            </a:r>
            <a:r>
              <a:rPr i="1" lang="en-GB">
                <a:solidFill>
                  <a:schemeClr val="lt1"/>
                </a:solidFill>
                <a:latin typeface="Lato"/>
                <a:ea typeface="Lato"/>
                <a:cs typeface="Lato"/>
                <a:sym typeface="Lato"/>
              </a:rPr>
              <a:t>L/D</a:t>
            </a:r>
            <a:r>
              <a:rPr lang="en-GB">
                <a:solidFill>
                  <a:schemeClr val="lt1"/>
                </a:solidFill>
                <a:latin typeface="Lato"/>
                <a:ea typeface="Lato"/>
                <a:cs typeface="Lato"/>
                <a:sym typeface="Lato"/>
              </a:rPr>
              <a:t>&lt;10</a:t>
            </a:r>
            <a:endParaRPr>
              <a:solidFill>
                <a:schemeClr val="lt1"/>
              </a:solidFill>
              <a:latin typeface="Lato"/>
              <a:ea typeface="Lato"/>
              <a:cs typeface="Lato"/>
              <a:sym typeface="Lato"/>
            </a:endParaRPr>
          </a:p>
        </p:txBody>
      </p:sp>
      <p:sp>
        <p:nvSpPr>
          <p:cNvPr id="213" name="Google Shape;213;p20"/>
          <p:cNvSpPr txBox="1"/>
          <p:nvPr/>
        </p:nvSpPr>
        <p:spPr>
          <a:xfrm>
            <a:off x="2591800" y="1245225"/>
            <a:ext cx="205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Attack area of ellipsoid</a:t>
            </a:r>
            <a:endParaRPr>
              <a:solidFill>
                <a:schemeClr val="lt1"/>
              </a:solidFill>
              <a:latin typeface="Lato"/>
              <a:ea typeface="Lato"/>
              <a:cs typeface="Lato"/>
              <a:sym typeface="Lato"/>
            </a:endParaRPr>
          </a:p>
        </p:txBody>
      </p:sp>
      <p:sp>
        <p:nvSpPr>
          <p:cNvPr id="214" name="Google Shape;214;p20"/>
          <p:cNvSpPr txBox="1"/>
          <p:nvPr/>
        </p:nvSpPr>
        <p:spPr>
          <a:xfrm>
            <a:off x="2591800" y="2782688"/>
            <a:ext cx="254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Volume equation of Ellipsoid</a:t>
            </a:r>
            <a:endParaRPr>
              <a:solidFill>
                <a:schemeClr val="lt1"/>
              </a:solidFill>
              <a:latin typeface="Lato"/>
              <a:ea typeface="Lato"/>
              <a:cs typeface="Lato"/>
              <a:sym typeface="Lato"/>
            </a:endParaRPr>
          </a:p>
        </p:txBody>
      </p:sp>
      <p:sp>
        <p:nvSpPr>
          <p:cNvPr id="215" name="Google Shape;215;p20"/>
          <p:cNvSpPr txBox="1"/>
          <p:nvPr/>
        </p:nvSpPr>
        <p:spPr>
          <a:xfrm>
            <a:off x="2563925" y="3532450"/>
            <a:ext cx="3559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Volume equation </a:t>
            </a:r>
            <a:r>
              <a:rPr lang="en-GB">
                <a:solidFill>
                  <a:schemeClr val="lt1"/>
                </a:solidFill>
                <a:latin typeface="Lato"/>
                <a:ea typeface="Lato"/>
                <a:cs typeface="Lato"/>
                <a:sym typeface="Lato"/>
              </a:rPr>
              <a:t>rewritten</a:t>
            </a:r>
            <a:r>
              <a:rPr lang="en-GB">
                <a:solidFill>
                  <a:schemeClr val="lt1"/>
                </a:solidFill>
                <a:latin typeface="Lato"/>
                <a:ea typeface="Lato"/>
                <a:cs typeface="Lato"/>
                <a:sym typeface="Lato"/>
              </a:rPr>
              <a:t> to determine </a:t>
            </a:r>
            <a:r>
              <a:rPr i="1" lang="en-GB">
                <a:solidFill>
                  <a:schemeClr val="lt1"/>
                </a:solidFill>
                <a:latin typeface="Lato"/>
                <a:ea typeface="Lato"/>
                <a:cs typeface="Lato"/>
                <a:sym typeface="Lato"/>
              </a:rPr>
              <a:t>l</a:t>
            </a:r>
            <a:r>
              <a:rPr lang="en-GB">
                <a:solidFill>
                  <a:schemeClr val="lt1"/>
                </a:solidFill>
                <a:latin typeface="Lato"/>
                <a:ea typeface="Lato"/>
                <a:cs typeface="Lato"/>
                <a:sym typeface="Lato"/>
              </a:rPr>
              <a:t> from given </a:t>
            </a:r>
            <a:r>
              <a:rPr i="1" lang="en-GB">
                <a:solidFill>
                  <a:schemeClr val="lt1"/>
                </a:solidFill>
                <a:latin typeface="Lato"/>
                <a:ea typeface="Lato"/>
                <a:cs typeface="Lato"/>
                <a:sym typeface="Lato"/>
              </a:rPr>
              <a:t>V</a:t>
            </a:r>
            <a:r>
              <a:rPr lang="en-GB">
                <a:solidFill>
                  <a:schemeClr val="lt1"/>
                </a:solidFill>
                <a:latin typeface="Lato"/>
                <a:ea typeface="Lato"/>
                <a:cs typeface="Lato"/>
                <a:sym typeface="Lato"/>
              </a:rPr>
              <a:t> and </a:t>
            </a:r>
            <a:r>
              <a:rPr i="1" lang="en-GB">
                <a:solidFill>
                  <a:schemeClr val="lt1"/>
                </a:solidFill>
                <a:latin typeface="Lato"/>
                <a:ea typeface="Lato"/>
                <a:cs typeface="Lato"/>
                <a:sym typeface="Lato"/>
              </a:rPr>
              <a:t>d, </a:t>
            </a:r>
            <a:r>
              <a:rPr lang="en-GB">
                <a:solidFill>
                  <a:schemeClr val="lt1"/>
                </a:solidFill>
                <a:latin typeface="Lato"/>
                <a:ea typeface="Lato"/>
                <a:cs typeface="Lato"/>
                <a:sym typeface="Lato"/>
              </a:rPr>
              <a:t>so </a:t>
            </a:r>
            <a:r>
              <a:rPr lang="en-GB">
                <a:solidFill>
                  <a:schemeClr val="lt1"/>
                </a:solidFill>
                <a:latin typeface="Lato"/>
                <a:ea typeface="Lato"/>
                <a:cs typeface="Lato"/>
                <a:sym typeface="Lato"/>
              </a:rPr>
              <a:t>different</a:t>
            </a:r>
            <a:r>
              <a:rPr lang="en-GB">
                <a:solidFill>
                  <a:schemeClr val="lt1"/>
                </a:solidFill>
                <a:latin typeface="Lato"/>
                <a:ea typeface="Lato"/>
                <a:cs typeface="Lato"/>
                <a:sym typeface="Lato"/>
              </a:rPr>
              <a:t> ratios can be tested with a constant </a:t>
            </a:r>
            <a:r>
              <a:rPr i="1" lang="en-GB">
                <a:solidFill>
                  <a:schemeClr val="lt1"/>
                </a:solidFill>
                <a:latin typeface="Lato"/>
                <a:ea typeface="Lato"/>
                <a:cs typeface="Lato"/>
                <a:sym typeface="Lato"/>
              </a:rPr>
              <a:t>V</a:t>
            </a:r>
            <a:endParaRPr i="1">
              <a:solidFill>
                <a:schemeClr val="lt1"/>
              </a:solidFill>
              <a:latin typeface="Lato"/>
              <a:ea typeface="Lato"/>
              <a:cs typeface="Lato"/>
              <a:sym typeface="Lato"/>
            </a:endParaRPr>
          </a:p>
        </p:txBody>
      </p:sp>
      <p:sp>
        <p:nvSpPr>
          <p:cNvPr id="216" name="Google Shape;216;p20"/>
          <p:cNvSpPr txBox="1"/>
          <p:nvPr/>
        </p:nvSpPr>
        <p:spPr>
          <a:xfrm>
            <a:off x="1030925" y="851613"/>
            <a:ext cx="513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Goal: Find equations for all variables in drag equation</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pic>
        <p:nvPicPr>
          <p:cNvPr id="217" name="Google Shape;217;p20"/>
          <p:cNvPicPr preferRelativeResize="0"/>
          <p:nvPr/>
        </p:nvPicPr>
        <p:blipFill>
          <a:blip r:embed="rId6">
            <a:alphaModFix/>
          </a:blip>
          <a:stretch>
            <a:fillRect/>
          </a:stretch>
        </p:blipFill>
        <p:spPr>
          <a:xfrm>
            <a:off x="5155850" y="1878425"/>
            <a:ext cx="3789729" cy="591000"/>
          </a:xfrm>
          <a:prstGeom prst="rect">
            <a:avLst/>
          </a:prstGeom>
          <a:noFill/>
          <a:ln>
            <a:noFill/>
          </a:ln>
        </p:spPr>
      </p:pic>
      <p:sp>
        <p:nvSpPr>
          <p:cNvPr id="218" name="Google Shape;218;p20"/>
          <p:cNvSpPr txBox="1"/>
          <p:nvPr/>
        </p:nvSpPr>
        <p:spPr>
          <a:xfrm>
            <a:off x="235350" y="2515175"/>
            <a:ext cx="20103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000">
                <a:solidFill>
                  <a:srgbClr val="FFFFFF"/>
                </a:solidFill>
                <a:latin typeface="Lato"/>
                <a:ea typeface="Lato"/>
                <a:cs typeface="Lato"/>
                <a:sym typeface="Lato"/>
              </a:rPr>
              <a:t>Lowercase </a:t>
            </a:r>
            <a:r>
              <a:rPr b="1" i="1" lang="en-GB" sz="1000">
                <a:solidFill>
                  <a:srgbClr val="FFFFFF"/>
                </a:solidFill>
                <a:latin typeface="Lato"/>
                <a:ea typeface="Lato"/>
                <a:cs typeface="Lato"/>
                <a:sym typeface="Lato"/>
              </a:rPr>
              <a:t>l</a:t>
            </a:r>
            <a:r>
              <a:rPr b="1" lang="en-GB" sz="1000">
                <a:solidFill>
                  <a:srgbClr val="FFFFFF"/>
                </a:solidFill>
                <a:latin typeface="Lato"/>
                <a:ea typeface="Lato"/>
                <a:cs typeface="Lato"/>
                <a:sym typeface="Lato"/>
              </a:rPr>
              <a:t> and </a:t>
            </a:r>
            <a:r>
              <a:rPr b="1" i="1" lang="en-GB" sz="1000">
                <a:solidFill>
                  <a:srgbClr val="FFFFFF"/>
                </a:solidFill>
                <a:latin typeface="Lato"/>
                <a:ea typeface="Lato"/>
                <a:cs typeface="Lato"/>
                <a:sym typeface="Lato"/>
              </a:rPr>
              <a:t>d</a:t>
            </a:r>
            <a:r>
              <a:rPr b="1" lang="en-GB" sz="1000">
                <a:solidFill>
                  <a:srgbClr val="FFFFFF"/>
                </a:solidFill>
                <a:latin typeface="Lato"/>
                <a:ea typeface="Lato"/>
                <a:cs typeface="Lato"/>
                <a:sym typeface="Lato"/>
              </a:rPr>
              <a:t> are radii</a:t>
            </a:r>
            <a:endParaRPr b="1" sz="1000">
              <a:solidFill>
                <a:srgbClr val="FFFFFF"/>
              </a:solidFill>
              <a:latin typeface="Lato"/>
              <a:ea typeface="Lato"/>
              <a:cs typeface="Lato"/>
              <a:sym typeface="Lato"/>
            </a:endParaRPr>
          </a:p>
          <a:p>
            <a:pPr indent="0" lvl="0" marL="0" rtl="0" algn="l">
              <a:spcBef>
                <a:spcPts val="0"/>
              </a:spcBef>
              <a:spcAft>
                <a:spcPts val="0"/>
              </a:spcAft>
              <a:buNone/>
            </a:pPr>
            <a:r>
              <a:rPr b="1" lang="en-GB" sz="1000">
                <a:solidFill>
                  <a:srgbClr val="FFFFFF"/>
                </a:solidFill>
                <a:latin typeface="Lato"/>
                <a:ea typeface="Lato"/>
                <a:cs typeface="Lato"/>
                <a:sym typeface="Lato"/>
              </a:rPr>
              <a:t>Uppercase</a:t>
            </a:r>
            <a:r>
              <a:rPr b="1" lang="en-GB" sz="1000">
                <a:solidFill>
                  <a:srgbClr val="FFFFFF"/>
                </a:solidFill>
                <a:latin typeface="Lato"/>
                <a:ea typeface="Lato"/>
                <a:cs typeface="Lato"/>
                <a:sym typeface="Lato"/>
              </a:rPr>
              <a:t> </a:t>
            </a:r>
            <a:r>
              <a:rPr b="1" i="1" lang="en-GB" sz="1000">
                <a:solidFill>
                  <a:srgbClr val="FFFFFF"/>
                </a:solidFill>
                <a:latin typeface="Lato"/>
                <a:ea typeface="Lato"/>
                <a:cs typeface="Lato"/>
                <a:sym typeface="Lato"/>
              </a:rPr>
              <a:t>L</a:t>
            </a:r>
            <a:r>
              <a:rPr b="1" lang="en-GB" sz="1000">
                <a:solidFill>
                  <a:srgbClr val="FFFFFF"/>
                </a:solidFill>
                <a:latin typeface="Lato"/>
                <a:ea typeface="Lato"/>
                <a:cs typeface="Lato"/>
                <a:sym typeface="Lato"/>
              </a:rPr>
              <a:t> and </a:t>
            </a:r>
            <a:r>
              <a:rPr b="1" i="1" lang="en-GB" sz="1000">
                <a:solidFill>
                  <a:srgbClr val="FFFFFF"/>
                </a:solidFill>
                <a:latin typeface="Lato"/>
                <a:ea typeface="Lato"/>
                <a:cs typeface="Lato"/>
                <a:sym typeface="Lato"/>
              </a:rPr>
              <a:t>D</a:t>
            </a:r>
            <a:r>
              <a:rPr b="1" lang="en-GB" sz="1000">
                <a:solidFill>
                  <a:srgbClr val="FFFFFF"/>
                </a:solidFill>
                <a:latin typeface="Lato"/>
                <a:ea typeface="Lato"/>
                <a:cs typeface="Lato"/>
                <a:sym typeface="Lato"/>
              </a:rPr>
              <a:t> are </a:t>
            </a:r>
            <a:r>
              <a:rPr b="1" lang="en-GB" sz="1000">
                <a:solidFill>
                  <a:srgbClr val="FFFFFF"/>
                </a:solidFill>
                <a:latin typeface="Lato"/>
                <a:ea typeface="Lato"/>
                <a:cs typeface="Lato"/>
                <a:sym typeface="Lato"/>
              </a:rPr>
              <a:t>diameter</a:t>
            </a:r>
            <a:endParaRPr b="1" sz="1000">
              <a:solidFill>
                <a:srgbClr val="FFFFFF"/>
              </a:solidFill>
              <a:latin typeface="Lato"/>
              <a:ea typeface="Lato"/>
              <a:cs typeface="Lato"/>
              <a:sym typeface="Lato"/>
            </a:endParaRPr>
          </a:p>
        </p:txBody>
      </p:sp>
      <p:sp>
        <p:nvSpPr>
          <p:cNvPr id="219" name="Google Shape;219;p20"/>
          <p:cNvSpPr txBox="1"/>
          <p:nvPr/>
        </p:nvSpPr>
        <p:spPr>
          <a:xfrm>
            <a:off x="286300" y="1877050"/>
            <a:ext cx="20103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sz="1200">
                <a:solidFill>
                  <a:srgbClr val="FFFFFF"/>
                </a:solidFill>
                <a:latin typeface="Lato"/>
                <a:ea typeface="Lato"/>
                <a:cs typeface="Lato"/>
                <a:sym typeface="Lato"/>
              </a:rPr>
              <a:t>Ellipsoid showing</a:t>
            </a:r>
            <a:r>
              <a:rPr b="1" i="1" lang="en-GB" sz="1200">
                <a:solidFill>
                  <a:srgbClr val="FFFFFF"/>
                </a:solidFill>
                <a:latin typeface="Lato"/>
                <a:ea typeface="Lato"/>
                <a:cs typeface="Lato"/>
                <a:sym typeface="Lato"/>
              </a:rPr>
              <a:t> l and d</a:t>
            </a:r>
            <a:endParaRPr b="1" i="1" sz="1200">
              <a:solidFill>
                <a:srgbClr val="FFFFFF"/>
              </a:solidFill>
              <a:latin typeface="Lato"/>
              <a:ea typeface="Lato"/>
              <a:cs typeface="Lato"/>
              <a:sym typeface="Lato"/>
            </a:endParaRPr>
          </a:p>
        </p:txBody>
      </p:sp>
      <p:sp>
        <p:nvSpPr>
          <p:cNvPr id="220" name="Google Shape;220;p20"/>
          <p:cNvSpPr txBox="1"/>
          <p:nvPr>
            <p:ph type="title"/>
          </p:nvPr>
        </p:nvSpPr>
        <p:spPr>
          <a:xfrm>
            <a:off x="1029927" y="417925"/>
            <a:ext cx="7482000" cy="5943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Finding equations for values in Drag Force </a:t>
            </a:r>
            <a:r>
              <a:rPr lang="en-GB">
                <a:solidFill>
                  <a:srgbClr val="FFFFFF"/>
                </a:solidFill>
              </a:rPr>
              <a:t>Equation</a:t>
            </a:r>
            <a:endParaRPr>
              <a:solidFill>
                <a:srgbClr val="FFFFFF"/>
              </a:solidFil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p21"/>
          <p:cNvPicPr preferRelativeResize="0"/>
          <p:nvPr/>
        </p:nvPicPr>
        <p:blipFill>
          <a:blip r:embed="rId3">
            <a:alphaModFix/>
          </a:blip>
          <a:stretch>
            <a:fillRect/>
          </a:stretch>
        </p:blipFill>
        <p:spPr>
          <a:xfrm>
            <a:off x="117800" y="2625312"/>
            <a:ext cx="8839201" cy="1602134"/>
          </a:xfrm>
          <a:prstGeom prst="rect">
            <a:avLst/>
          </a:prstGeom>
          <a:noFill/>
          <a:ln>
            <a:noFill/>
          </a:ln>
        </p:spPr>
      </p:pic>
      <p:sp>
        <p:nvSpPr>
          <p:cNvPr id="226" name="Google Shape;226;p21"/>
          <p:cNvSpPr txBox="1"/>
          <p:nvPr/>
        </p:nvSpPr>
        <p:spPr>
          <a:xfrm>
            <a:off x="976200" y="1105300"/>
            <a:ext cx="71916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Goal: Use MatLab to find best ratio</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All </a:t>
            </a:r>
            <a:r>
              <a:rPr lang="en-GB">
                <a:solidFill>
                  <a:srgbClr val="FFFFFF"/>
                </a:solidFill>
                <a:latin typeface="Lato"/>
                <a:ea typeface="Lato"/>
                <a:cs typeface="Lato"/>
                <a:sym typeface="Lato"/>
              </a:rPr>
              <a:t>measurements</a:t>
            </a:r>
            <a:r>
              <a:rPr lang="en-GB">
                <a:solidFill>
                  <a:srgbClr val="FFFFFF"/>
                </a:solidFill>
                <a:latin typeface="Lato"/>
                <a:ea typeface="Lato"/>
                <a:cs typeface="Lato"/>
                <a:sym typeface="Lato"/>
              </a:rPr>
              <a:t> taken at </a:t>
            </a:r>
            <a:r>
              <a:rPr lang="en-GB">
                <a:solidFill>
                  <a:srgbClr val="FFFFFF"/>
                </a:solidFill>
                <a:latin typeface="Lato"/>
                <a:ea typeface="Lato"/>
                <a:cs typeface="Lato"/>
                <a:sym typeface="Lato"/>
              </a:rPr>
              <a:t>standard</a:t>
            </a:r>
            <a:r>
              <a:rPr lang="en-GB">
                <a:solidFill>
                  <a:srgbClr val="FFFFFF"/>
                </a:solidFill>
                <a:latin typeface="Lato"/>
                <a:ea typeface="Lato"/>
                <a:cs typeface="Lato"/>
                <a:sym typeface="Lato"/>
              </a:rPr>
              <a:t> air density since the barone will be flying close to the ground</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Airspeed is set to </a:t>
            </a:r>
            <a:r>
              <a:rPr lang="en-GB">
                <a:solidFill>
                  <a:srgbClr val="FFFFFF"/>
                </a:solidFill>
                <a:latin typeface="Lato"/>
                <a:ea typeface="Lato"/>
                <a:cs typeface="Lato"/>
                <a:sym typeface="Lato"/>
              </a:rPr>
              <a:t>20 MPH</a:t>
            </a:r>
            <a:r>
              <a:rPr lang="en-GB">
                <a:solidFill>
                  <a:srgbClr val="FFFFFF"/>
                </a:solidFill>
                <a:latin typeface="Lato"/>
                <a:ea typeface="Lato"/>
                <a:cs typeface="Lato"/>
                <a:sym typeface="Lato"/>
              </a:rPr>
              <a:t> to reflect 5 MPH speed + </a:t>
            </a:r>
            <a:r>
              <a:rPr lang="en-GB">
                <a:solidFill>
                  <a:srgbClr val="FFFFFF"/>
                </a:solidFill>
                <a:latin typeface="Lato"/>
                <a:ea typeface="Lato"/>
                <a:cs typeface="Lato"/>
                <a:sym typeface="Lato"/>
              </a:rPr>
              <a:t>15 MPH</a:t>
            </a:r>
            <a:r>
              <a:rPr lang="en-GB">
                <a:solidFill>
                  <a:srgbClr val="FFFFFF"/>
                </a:solidFill>
                <a:latin typeface="Lato"/>
                <a:ea typeface="Lato"/>
                <a:cs typeface="Lato"/>
                <a:sym typeface="Lato"/>
              </a:rPr>
              <a:t> wind to assume </a:t>
            </a:r>
            <a:r>
              <a:rPr lang="en-GB">
                <a:solidFill>
                  <a:srgbClr val="FFFFFF"/>
                </a:solidFill>
                <a:latin typeface="Lato"/>
                <a:ea typeface="Lato"/>
                <a:cs typeface="Lato"/>
                <a:sym typeface="Lato"/>
              </a:rPr>
              <a:t>worst case</a:t>
            </a:r>
            <a:r>
              <a:rPr lang="en-GB">
                <a:solidFill>
                  <a:srgbClr val="FFFFFF"/>
                </a:solidFill>
                <a:latin typeface="Lato"/>
                <a:ea typeface="Lato"/>
                <a:cs typeface="Lato"/>
                <a:sym typeface="Lato"/>
              </a:rPr>
              <a:t> for our criteria (1.2.0)</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Volume set to 4 cubic meters for </a:t>
            </a:r>
            <a:r>
              <a:rPr lang="en-GB">
                <a:solidFill>
                  <a:srgbClr val="FFFFFF"/>
                </a:solidFill>
                <a:latin typeface="Lato"/>
                <a:ea typeface="Lato"/>
                <a:cs typeface="Lato"/>
                <a:sym typeface="Lato"/>
              </a:rPr>
              <a:t>initial</a:t>
            </a:r>
            <a:r>
              <a:rPr lang="en-GB">
                <a:solidFill>
                  <a:srgbClr val="FFFFFF"/>
                </a:solidFill>
                <a:latin typeface="Lato"/>
                <a:ea typeface="Lato"/>
                <a:cs typeface="Lato"/>
                <a:sym typeface="Lato"/>
              </a:rPr>
              <a:t> analysis to reflect lift bag </a:t>
            </a: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(2.2.0)</a:t>
            </a:r>
            <a:endParaRPr>
              <a:solidFill>
                <a:srgbClr val="FFFFFF"/>
              </a:solidFill>
              <a:latin typeface="Lato"/>
              <a:ea typeface="Lato"/>
              <a:cs typeface="Lato"/>
              <a:sym typeface="Lato"/>
            </a:endParaRPr>
          </a:p>
        </p:txBody>
      </p:sp>
      <p:cxnSp>
        <p:nvCxnSpPr>
          <p:cNvPr id="227" name="Google Shape;227;p21"/>
          <p:cNvCxnSpPr/>
          <p:nvPr/>
        </p:nvCxnSpPr>
        <p:spPr>
          <a:xfrm>
            <a:off x="1239875" y="2749563"/>
            <a:ext cx="0" cy="1094100"/>
          </a:xfrm>
          <a:prstGeom prst="straightConnector1">
            <a:avLst/>
          </a:prstGeom>
          <a:noFill/>
          <a:ln cap="flat" cmpd="sng" w="9525">
            <a:solidFill>
              <a:schemeClr val="dk2"/>
            </a:solidFill>
            <a:prstDash val="solid"/>
            <a:round/>
            <a:headEnd len="med" w="med" type="none"/>
            <a:tailEnd len="med" w="med" type="none"/>
          </a:ln>
        </p:spPr>
      </p:cxnSp>
      <p:sp>
        <p:nvSpPr>
          <p:cNvPr id="228" name="Google Shape;228;p21"/>
          <p:cNvSpPr txBox="1"/>
          <p:nvPr/>
        </p:nvSpPr>
        <p:spPr>
          <a:xfrm>
            <a:off x="443125" y="3011250"/>
            <a:ext cx="1261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Sphere</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Old Design</a:t>
            </a:r>
            <a:endParaRPr>
              <a:latin typeface="Lato"/>
              <a:ea typeface="Lato"/>
              <a:cs typeface="Lato"/>
              <a:sym typeface="Lato"/>
            </a:endParaRPr>
          </a:p>
        </p:txBody>
      </p:sp>
      <p:sp>
        <p:nvSpPr>
          <p:cNvPr id="229" name="Google Shape;229;p21"/>
          <p:cNvSpPr txBox="1"/>
          <p:nvPr/>
        </p:nvSpPr>
        <p:spPr>
          <a:xfrm>
            <a:off x="602750" y="4196200"/>
            <a:ext cx="8137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The </a:t>
            </a:r>
            <a:r>
              <a:rPr lang="en-GB">
                <a:solidFill>
                  <a:srgbClr val="FFFFFF"/>
                </a:solidFill>
                <a:latin typeface="Lato"/>
                <a:ea typeface="Lato"/>
                <a:cs typeface="Lato"/>
                <a:sym typeface="Lato"/>
              </a:rPr>
              <a:t>Drag Force</a:t>
            </a:r>
            <a:r>
              <a:rPr lang="en-GB">
                <a:solidFill>
                  <a:srgbClr val="FFFFFF"/>
                </a:solidFill>
                <a:latin typeface="Lato"/>
                <a:ea typeface="Lato"/>
                <a:cs typeface="Lato"/>
                <a:sym typeface="Lato"/>
              </a:rPr>
              <a:t> on the </a:t>
            </a:r>
            <a:r>
              <a:rPr lang="en-GB">
                <a:solidFill>
                  <a:srgbClr val="FFFFFF"/>
                </a:solidFill>
                <a:latin typeface="Lato"/>
                <a:ea typeface="Lato"/>
                <a:cs typeface="Lato"/>
                <a:sym typeface="Lato"/>
              </a:rPr>
              <a:t>envelope</a:t>
            </a:r>
            <a:r>
              <a:rPr lang="en-GB">
                <a:solidFill>
                  <a:srgbClr val="FFFFFF"/>
                </a:solidFill>
                <a:latin typeface="Lato"/>
                <a:ea typeface="Lato"/>
                <a:cs typeface="Lato"/>
                <a:sym typeface="Lato"/>
              </a:rPr>
              <a:t> will </a:t>
            </a:r>
            <a:r>
              <a:rPr lang="en-GB">
                <a:solidFill>
                  <a:srgbClr val="FFFFFF"/>
                </a:solidFill>
                <a:latin typeface="Lato"/>
                <a:ea typeface="Lato"/>
                <a:cs typeface="Lato"/>
                <a:sym typeface="Lato"/>
              </a:rPr>
              <a:t>exponentially</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decrease in the horizontal direction</a:t>
            </a:r>
            <a:r>
              <a:rPr lang="en-GB">
                <a:solidFill>
                  <a:srgbClr val="FFFFFF"/>
                </a:solidFill>
                <a:latin typeface="Lato"/>
                <a:ea typeface="Lato"/>
                <a:cs typeface="Lato"/>
                <a:sym typeface="Lato"/>
              </a:rPr>
              <a:t> as </a:t>
            </a:r>
            <a:r>
              <a:rPr i="1" lang="en-GB">
                <a:solidFill>
                  <a:srgbClr val="FFFFFF"/>
                </a:solidFill>
                <a:latin typeface="Lato"/>
                <a:ea typeface="Lato"/>
                <a:cs typeface="Lato"/>
                <a:sym typeface="Lato"/>
              </a:rPr>
              <a:t>L/D</a:t>
            </a:r>
            <a:r>
              <a:rPr lang="en-GB">
                <a:solidFill>
                  <a:srgbClr val="FFFFFF"/>
                </a:solidFill>
                <a:latin typeface="Lato"/>
                <a:ea typeface="Lato"/>
                <a:cs typeface="Lato"/>
                <a:sym typeface="Lato"/>
              </a:rPr>
              <a:t> increases.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It can be </a:t>
            </a:r>
            <a:r>
              <a:rPr lang="en-GB">
                <a:solidFill>
                  <a:schemeClr val="lt1"/>
                </a:solidFill>
                <a:latin typeface="Lato"/>
                <a:ea typeface="Lato"/>
                <a:cs typeface="Lato"/>
                <a:sym typeface="Lato"/>
              </a:rPr>
              <a:t>inferred</a:t>
            </a:r>
            <a:r>
              <a:rPr lang="en-GB">
                <a:solidFill>
                  <a:schemeClr val="lt1"/>
                </a:solidFill>
                <a:latin typeface="Lato"/>
                <a:ea typeface="Lato"/>
                <a:cs typeface="Lato"/>
                <a:sym typeface="Lato"/>
              </a:rPr>
              <a:t> that in the</a:t>
            </a:r>
            <a:r>
              <a:rPr lang="en-GB">
                <a:solidFill>
                  <a:schemeClr val="lt1"/>
                </a:solidFill>
                <a:latin typeface="Lato"/>
                <a:ea typeface="Lato"/>
                <a:cs typeface="Lato"/>
                <a:sym typeface="Lato"/>
              </a:rPr>
              <a:t> vertical direction the Drag Force increases inversely</a:t>
            </a:r>
            <a:endParaRPr>
              <a:solidFill>
                <a:srgbClr val="FFFFFF"/>
              </a:solidFill>
              <a:latin typeface="Lato"/>
              <a:ea typeface="Lato"/>
              <a:cs typeface="Lato"/>
              <a:sym typeface="Lato"/>
            </a:endParaRPr>
          </a:p>
        </p:txBody>
      </p:sp>
      <p:sp>
        <p:nvSpPr>
          <p:cNvPr id="230" name="Google Shape;230;p21"/>
          <p:cNvSpPr txBox="1"/>
          <p:nvPr/>
        </p:nvSpPr>
        <p:spPr>
          <a:xfrm>
            <a:off x="203350" y="35950"/>
            <a:ext cx="6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1.2.0</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2.2.0</a:t>
            </a:r>
            <a:endParaRPr>
              <a:solidFill>
                <a:schemeClr val="lt1"/>
              </a:solidFill>
              <a:latin typeface="Lato"/>
              <a:ea typeface="Lato"/>
              <a:cs typeface="Lato"/>
              <a:sym typeface="Lato"/>
            </a:endParaRPr>
          </a:p>
        </p:txBody>
      </p:sp>
      <p:sp>
        <p:nvSpPr>
          <p:cNvPr id="231" name="Google Shape;231;p21"/>
          <p:cNvSpPr txBox="1"/>
          <p:nvPr>
            <p:ph type="title"/>
          </p:nvPr>
        </p:nvSpPr>
        <p:spPr>
          <a:xfrm>
            <a:off x="1182313" y="417925"/>
            <a:ext cx="4959000" cy="5943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Drag Analysis Simulation</a:t>
            </a:r>
            <a:endParaRPr>
              <a:solidFill>
                <a:srgbClr val="FFFFFF"/>
              </a:solidFill>
            </a:endParaRPr>
          </a:p>
        </p:txBody>
      </p:sp>
      <p:sp>
        <p:nvSpPr>
          <p:cNvPr id="232" name="Google Shape;232;p21"/>
          <p:cNvSpPr txBox="1"/>
          <p:nvPr/>
        </p:nvSpPr>
        <p:spPr>
          <a:xfrm rot="-5400000">
            <a:off x="-9850" y="2883500"/>
            <a:ext cx="362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(N)</a:t>
            </a:r>
            <a:endParaRPr sz="500">
              <a:latin typeface="Lato"/>
              <a:ea typeface="Lato"/>
              <a:cs typeface="Lato"/>
              <a:sym typeface="Lato"/>
            </a:endParaRPr>
          </a:p>
        </p:txBody>
      </p:sp>
      <p:cxnSp>
        <p:nvCxnSpPr>
          <p:cNvPr id="233" name="Google Shape;233;p21"/>
          <p:cNvCxnSpPr/>
          <p:nvPr/>
        </p:nvCxnSpPr>
        <p:spPr>
          <a:xfrm flipH="1" rot="10800000">
            <a:off x="2702850" y="2743175"/>
            <a:ext cx="6600" cy="1223700"/>
          </a:xfrm>
          <a:prstGeom prst="straightConnector1">
            <a:avLst/>
          </a:prstGeom>
          <a:noFill/>
          <a:ln cap="flat" cmpd="sng" w="19050">
            <a:solidFill>
              <a:schemeClr val="dk2"/>
            </a:solidFill>
            <a:prstDash val="solid"/>
            <a:round/>
            <a:headEnd len="med" w="med" type="none"/>
            <a:tailEnd len="med" w="med" type="none"/>
          </a:ln>
        </p:spPr>
      </p:cxnSp>
      <p:sp>
        <p:nvSpPr>
          <p:cNvPr id="234" name="Google Shape;234;p21"/>
          <p:cNvSpPr txBox="1"/>
          <p:nvPr/>
        </p:nvSpPr>
        <p:spPr>
          <a:xfrm>
            <a:off x="2628900" y="3110750"/>
            <a:ext cx="175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Final Decided ratio (2.7)</a:t>
            </a:r>
            <a:endParaRPr>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22"/>
          <p:cNvSpPr txBox="1"/>
          <p:nvPr>
            <p:ph type="title"/>
          </p:nvPr>
        </p:nvSpPr>
        <p:spPr>
          <a:xfrm>
            <a:off x="1079850" y="940050"/>
            <a:ext cx="3543300" cy="400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400">
                <a:solidFill>
                  <a:srgbClr val="FFFFFF"/>
                </a:solidFill>
                <a:latin typeface="Lato"/>
                <a:ea typeface="Lato"/>
                <a:cs typeface="Lato"/>
                <a:sym typeface="Lato"/>
              </a:rPr>
              <a:t>Goal: Find Volume loss from excess lift bag</a:t>
            </a:r>
            <a:endParaRPr sz="1400">
              <a:solidFill>
                <a:srgbClr val="FFFFFF"/>
              </a:solidFill>
              <a:latin typeface="Lato"/>
              <a:ea typeface="Lato"/>
              <a:cs typeface="Lato"/>
              <a:sym typeface="Lato"/>
            </a:endParaRPr>
          </a:p>
        </p:txBody>
      </p:sp>
      <p:sp>
        <p:nvSpPr>
          <p:cNvPr id="240" name="Google Shape;240;p22"/>
          <p:cNvSpPr txBox="1"/>
          <p:nvPr/>
        </p:nvSpPr>
        <p:spPr>
          <a:xfrm>
            <a:off x="203350" y="1431288"/>
            <a:ext cx="641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Since the lift bag is a </a:t>
            </a:r>
            <a:r>
              <a:rPr lang="en-GB">
                <a:solidFill>
                  <a:schemeClr val="lt1"/>
                </a:solidFill>
                <a:latin typeface="Lato"/>
                <a:ea typeface="Lato"/>
                <a:cs typeface="Lato"/>
                <a:sym typeface="Lato"/>
              </a:rPr>
              <a:t>sphere</a:t>
            </a:r>
            <a:r>
              <a:rPr lang="en-GB">
                <a:solidFill>
                  <a:schemeClr val="lt1"/>
                </a:solidFill>
                <a:latin typeface="Lato"/>
                <a:ea typeface="Lato"/>
                <a:cs typeface="Lato"/>
                <a:sym typeface="Lato"/>
              </a:rPr>
              <a:t> and the </a:t>
            </a:r>
            <a:r>
              <a:rPr lang="en-GB">
                <a:solidFill>
                  <a:schemeClr val="lt1"/>
                </a:solidFill>
                <a:latin typeface="Lato"/>
                <a:ea typeface="Lato"/>
                <a:cs typeface="Lato"/>
                <a:sym typeface="Lato"/>
              </a:rPr>
              <a:t>envelope</a:t>
            </a:r>
            <a:r>
              <a:rPr lang="en-GB">
                <a:solidFill>
                  <a:schemeClr val="lt1"/>
                </a:solidFill>
                <a:latin typeface="Lato"/>
                <a:ea typeface="Lato"/>
                <a:cs typeface="Lato"/>
                <a:sym typeface="Lato"/>
              </a:rPr>
              <a:t> is an ellipsoid there will be </a:t>
            </a:r>
            <a:r>
              <a:rPr lang="en-GB">
                <a:solidFill>
                  <a:schemeClr val="lt1"/>
                </a:solidFill>
                <a:latin typeface="Lato"/>
                <a:ea typeface="Lato"/>
                <a:cs typeface="Lato"/>
                <a:sym typeface="Lato"/>
              </a:rPr>
              <a:t>volume</a:t>
            </a:r>
            <a:r>
              <a:rPr lang="en-GB">
                <a:solidFill>
                  <a:schemeClr val="lt1"/>
                </a:solidFill>
                <a:latin typeface="Lato"/>
                <a:ea typeface="Lato"/>
                <a:cs typeface="Lato"/>
                <a:sym typeface="Lato"/>
              </a:rPr>
              <a:t> loss inside the ellipsoid from the wrinkles in the </a:t>
            </a:r>
            <a:r>
              <a:rPr lang="en-GB">
                <a:solidFill>
                  <a:schemeClr val="lt1"/>
                </a:solidFill>
                <a:latin typeface="Lato"/>
                <a:ea typeface="Lato"/>
                <a:cs typeface="Lato"/>
                <a:sym typeface="Lato"/>
              </a:rPr>
              <a:t>lift bag</a:t>
            </a:r>
            <a:endParaRPr>
              <a:latin typeface="Lato"/>
              <a:ea typeface="Lato"/>
              <a:cs typeface="Lato"/>
              <a:sym typeface="Lato"/>
            </a:endParaRPr>
          </a:p>
        </p:txBody>
      </p:sp>
      <p:sp>
        <p:nvSpPr>
          <p:cNvPr id="241" name="Google Shape;241;p22"/>
          <p:cNvSpPr txBox="1"/>
          <p:nvPr/>
        </p:nvSpPr>
        <p:spPr>
          <a:xfrm>
            <a:off x="238300" y="4581638"/>
            <a:ext cx="7038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the 8’ bag loses 0.0175m</a:t>
            </a:r>
            <a:r>
              <a:rPr baseline="30000" lang="en-GB">
                <a:solidFill>
                  <a:srgbClr val="FFFFFF"/>
                </a:solidFill>
                <a:latin typeface="Lato"/>
                <a:ea typeface="Lato"/>
                <a:cs typeface="Lato"/>
                <a:sym typeface="Lato"/>
              </a:rPr>
              <a:t>3</a:t>
            </a:r>
            <a:r>
              <a:rPr lang="en-GB">
                <a:solidFill>
                  <a:srgbClr val="FFFFFF"/>
                </a:solidFill>
                <a:latin typeface="Lato"/>
                <a:ea typeface="Lato"/>
                <a:cs typeface="Lato"/>
                <a:sym typeface="Lato"/>
              </a:rPr>
              <a:t>, the 9’ bag </a:t>
            </a:r>
            <a:r>
              <a:rPr lang="en-GB">
                <a:solidFill>
                  <a:srgbClr val="FFFFFF"/>
                </a:solidFill>
                <a:latin typeface="Lato"/>
                <a:ea typeface="Lato"/>
                <a:cs typeface="Lato"/>
                <a:sym typeface="Lato"/>
              </a:rPr>
              <a:t>loses</a:t>
            </a:r>
            <a:r>
              <a:rPr lang="en-GB">
                <a:solidFill>
                  <a:srgbClr val="FFFFFF"/>
                </a:solidFill>
                <a:latin typeface="Lato"/>
                <a:ea typeface="Lato"/>
                <a:cs typeface="Lato"/>
                <a:sym typeface="Lato"/>
              </a:rPr>
              <a:t> 0.0282m</a:t>
            </a:r>
            <a:r>
              <a:rPr baseline="30000" lang="en-GB">
                <a:solidFill>
                  <a:srgbClr val="FFFFFF"/>
                </a:solidFill>
                <a:latin typeface="Lato"/>
                <a:ea typeface="Lato"/>
                <a:cs typeface="Lato"/>
                <a:sym typeface="Lato"/>
              </a:rPr>
              <a:t>3</a:t>
            </a:r>
            <a:endParaRPr baseline="30000">
              <a:solidFill>
                <a:srgbClr val="FFFFFF"/>
              </a:solidFill>
              <a:latin typeface="Lato"/>
              <a:ea typeface="Lato"/>
              <a:cs typeface="Lato"/>
              <a:sym typeface="Lato"/>
            </a:endParaRPr>
          </a:p>
        </p:txBody>
      </p:sp>
      <p:sp>
        <p:nvSpPr>
          <p:cNvPr id="242" name="Google Shape;242;p22"/>
          <p:cNvSpPr txBox="1"/>
          <p:nvPr/>
        </p:nvSpPr>
        <p:spPr>
          <a:xfrm>
            <a:off x="238300" y="2046888"/>
            <a:ext cx="583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First surface area of a sphere and ellipsoid of the lift bag </a:t>
            </a:r>
            <a:r>
              <a:rPr lang="en-GB">
                <a:solidFill>
                  <a:srgbClr val="FFFFFF"/>
                </a:solidFill>
                <a:latin typeface="Lato"/>
                <a:ea typeface="Lato"/>
                <a:cs typeface="Lato"/>
                <a:sym typeface="Lato"/>
              </a:rPr>
              <a:t>inflation</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diameter</a:t>
            </a:r>
            <a:r>
              <a:rPr lang="en-GB">
                <a:solidFill>
                  <a:srgbClr val="FFFFFF"/>
                </a:solidFill>
                <a:latin typeface="Lato"/>
                <a:ea typeface="Lato"/>
                <a:cs typeface="Lato"/>
                <a:sym typeface="Lato"/>
              </a:rPr>
              <a:t> was calculated:</a:t>
            </a:r>
            <a:endParaRPr>
              <a:solidFill>
                <a:srgbClr val="FFFFFF"/>
              </a:solidFill>
              <a:latin typeface="Lato"/>
              <a:ea typeface="Lato"/>
              <a:cs typeface="Lato"/>
              <a:sym typeface="Lato"/>
            </a:endParaRPr>
          </a:p>
        </p:txBody>
      </p:sp>
      <p:pic>
        <p:nvPicPr>
          <p:cNvPr id="243" name="Google Shape;243;p22"/>
          <p:cNvPicPr preferRelativeResize="0"/>
          <p:nvPr/>
        </p:nvPicPr>
        <p:blipFill>
          <a:blip r:embed="rId3">
            <a:alphaModFix/>
          </a:blip>
          <a:stretch>
            <a:fillRect/>
          </a:stretch>
        </p:blipFill>
        <p:spPr>
          <a:xfrm>
            <a:off x="5497825" y="2200950"/>
            <a:ext cx="2443800" cy="512100"/>
          </a:xfrm>
          <a:prstGeom prst="rect">
            <a:avLst/>
          </a:prstGeom>
          <a:noFill/>
          <a:ln>
            <a:noFill/>
          </a:ln>
        </p:spPr>
      </p:pic>
      <p:sp>
        <p:nvSpPr>
          <p:cNvPr id="244" name="Google Shape;244;p22"/>
          <p:cNvSpPr txBox="1"/>
          <p:nvPr/>
        </p:nvSpPr>
        <p:spPr>
          <a:xfrm>
            <a:off x="238300" y="2753538"/>
            <a:ext cx="5903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Then the </a:t>
            </a:r>
            <a:r>
              <a:rPr lang="en-GB">
                <a:solidFill>
                  <a:srgbClr val="FFFFFF"/>
                </a:solidFill>
                <a:latin typeface="Lato"/>
                <a:ea typeface="Lato"/>
                <a:cs typeface="Lato"/>
                <a:sym typeface="Lato"/>
              </a:rPr>
              <a:t>difference</a:t>
            </a:r>
            <a:r>
              <a:rPr lang="en-GB">
                <a:solidFill>
                  <a:srgbClr val="FFFFFF"/>
                </a:solidFill>
                <a:latin typeface="Lato"/>
                <a:ea typeface="Lato"/>
                <a:cs typeface="Lato"/>
                <a:sym typeface="Lato"/>
              </a:rPr>
              <a:t> between the sphere and </a:t>
            </a:r>
            <a:r>
              <a:rPr lang="en-GB">
                <a:solidFill>
                  <a:srgbClr val="FFFFFF"/>
                </a:solidFill>
                <a:latin typeface="Lato"/>
                <a:ea typeface="Lato"/>
                <a:cs typeface="Lato"/>
                <a:sym typeface="Lato"/>
              </a:rPr>
              <a:t>ellipsoid surface are</a:t>
            </a:r>
            <a:r>
              <a:rPr lang="en-GB">
                <a:solidFill>
                  <a:srgbClr val="FFFFFF"/>
                </a:solidFill>
                <a:latin typeface="Lato"/>
                <a:ea typeface="Lato"/>
                <a:cs typeface="Lato"/>
                <a:sym typeface="Lato"/>
              </a:rPr>
              <a:t> was found and multiplied by the lift bag thickness to find </a:t>
            </a:r>
            <a:r>
              <a:rPr lang="en-GB">
                <a:solidFill>
                  <a:srgbClr val="FFFFFF"/>
                </a:solidFill>
                <a:latin typeface="Lato"/>
                <a:ea typeface="Lato"/>
                <a:cs typeface="Lato"/>
                <a:sym typeface="Lato"/>
              </a:rPr>
              <a:t>volume</a:t>
            </a:r>
            <a:r>
              <a:rPr lang="en-GB">
                <a:solidFill>
                  <a:srgbClr val="FFFFFF"/>
                </a:solidFill>
                <a:latin typeface="Lato"/>
                <a:ea typeface="Lato"/>
                <a:cs typeface="Lato"/>
                <a:sym typeface="Lato"/>
              </a:rPr>
              <a:t> loss:</a:t>
            </a:r>
            <a:endParaRPr>
              <a:solidFill>
                <a:srgbClr val="FFFFFF"/>
              </a:solidFill>
              <a:latin typeface="Lato"/>
              <a:ea typeface="Lato"/>
              <a:cs typeface="Lato"/>
              <a:sym typeface="Lato"/>
            </a:endParaRPr>
          </a:p>
        </p:txBody>
      </p:sp>
      <p:sp>
        <p:nvSpPr>
          <p:cNvPr id="245" name="Google Shape;245;p22"/>
          <p:cNvSpPr txBox="1"/>
          <p:nvPr/>
        </p:nvSpPr>
        <p:spPr>
          <a:xfrm>
            <a:off x="346375" y="4033200"/>
            <a:ext cx="610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Note: The thickness used was 1/8th inch which is thicker </a:t>
            </a:r>
            <a:r>
              <a:rPr lang="en-GB">
                <a:solidFill>
                  <a:srgbClr val="FFFFFF"/>
                </a:solidFill>
                <a:latin typeface="Lato"/>
                <a:ea typeface="Lato"/>
                <a:cs typeface="Lato"/>
                <a:sym typeface="Lato"/>
              </a:rPr>
              <a:t>than</a:t>
            </a:r>
            <a:r>
              <a:rPr lang="en-GB">
                <a:solidFill>
                  <a:srgbClr val="FFFFFF"/>
                </a:solidFill>
                <a:latin typeface="Lato"/>
                <a:ea typeface="Lato"/>
                <a:cs typeface="Lato"/>
                <a:sym typeface="Lato"/>
              </a:rPr>
              <a:t> the lift bag is in reality, but the </a:t>
            </a:r>
            <a:r>
              <a:rPr lang="en-GB">
                <a:solidFill>
                  <a:srgbClr val="FFFFFF"/>
                </a:solidFill>
                <a:latin typeface="Lato"/>
                <a:ea typeface="Lato"/>
                <a:cs typeface="Lato"/>
                <a:sym typeface="Lato"/>
              </a:rPr>
              <a:t>overestimation</a:t>
            </a:r>
            <a:r>
              <a:rPr lang="en-GB">
                <a:solidFill>
                  <a:srgbClr val="FFFFFF"/>
                </a:solidFill>
                <a:latin typeface="Lato"/>
                <a:ea typeface="Lato"/>
                <a:cs typeface="Lato"/>
                <a:sym typeface="Lato"/>
              </a:rPr>
              <a:t> leaves room for error. </a:t>
            </a:r>
            <a:endParaRPr>
              <a:solidFill>
                <a:srgbClr val="FFFFFF"/>
              </a:solidFill>
              <a:latin typeface="Lato"/>
              <a:ea typeface="Lato"/>
              <a:cs typeface="Lato"/>
              <a:sym typeface="Lato"/>
            </a:endParaRPr>
          </a:p>
        </p:txBody>
      </p:sp>
      <p:pic>
        <p:nvPicPr>
          <p:cNvPr id="246" name="Google Shape;246;p22"/>
          <p:cNvPicPr preferRelativeResize="0"/>
          <p:nvPr/>
        </p:nvPicPr>
        <p:blipFill>
          <a:blip r:embed="rId4">
            <a:alphaModFix/>
          </a:blip>
          <a:stretch>
            <a:fillRect/>
          </a:stretch>
        </p:blipFill>
        <p:spPr>
          <a:xfrm>
            <a:off x="346375" y="3369138"/>
            <a:ext cx="3790950" cy="523875"/>
          </a:xfrm>
          <a:prstGeom prst="rect">
            <a:avLst/>
          </a:prstGeom>
          <a:noFill/>
          <a:ln>
            <a:noFill/>
          </a:ln>
        </p:spPr>
      </p:pic>
      <p:sp>
        <p:nvSpPr>
          <p:cNvPr id="247" name="Google Shape;247;p22"/>
          <p:cNvSpPr txBox="1"/>
          <p:nvPr/>
        </p:nvSpPr>
        <p:spPr>
          <a:xfrm>
            <a:off x="203350" y="35950"/>
            <a:ext cx="66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1.2.0</a:t>
            </a:r>
            <a:endParaRPr>
              <a:solidFill>
                <a:schemeClr val="lt1"/>
              </a:solidFill>
              <a:latin typeface="Lato"/>
              <a:ea typeface="Lato"/>
              <a:cs typeface="Lato"/>
              <a:sym typeface="Lato"/>
            </a:endParaRPr>
          </a:p>
          <a:p>
            <a:pPr indent="0" lvl="0" marL="0" rtl="0" algn="l">
              <a:spcBef>
                <a:spcPts val="0"/>
              </a:spcBef>
              <a:spcAft>
                <a:spcPts val="0"/>
              </a:spcAft>
              <a:buNone/>
            </a:pPr>
            <a:r>
              <a:rPr lang="en-GB">
                <a:solidFill>
                  <a:schemeClr val="lt1"/>
                </a:solidFill>
                <a:latin typeface="Lato"/>
                <a:ea typeface="Lato"/>
                <a:cs typeface="Lato"/>
                <a:sym typeface="Lato"/>
              </a:rPr>
              <a:t>2.2.0</a:t>
            </a:r>
            <a:endParaRPr>
              <a:solidFill>
                <a:schemeClr val="lt1"/>
              </a:solidFill>
              <a:latin typeface="Lato"/>
              <a:ea typeface="Lato"/>
              <a:cs typeface="Lato"/>
              <a:sym typeface="Lato"/>
            </a:endParaRPr>
          </a:p>
        </p:txBody>
      </p:sp>
      <p:sp>
        <p:nvSpPr>
          <p:cNvPr id="248" name="Google Shape;248;p22"/>
          <p:cNvSpPr txBox="1"/>
          <p:nvPr>
            <p:ph type="title"/>
          </p:nvPr>
        </p:nvSpPr>
        <p:spPr>
          <a:xfrm>
            <a:off x="1079856" y="219250"/>
            <a:ext cx="7210200" cy="594300"/>
          </a:xfrm>
          <a:prstGeom prst="rect">
            <a:avLst/>
          </a:prstGeom>
          <a:noFill/>
          <a:ln>
            <a:noFill/>
          </a:ln>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Finding Volume lost from spherical Lift Bag Inside Ellipsoidal </a:t>
            </a:r>
            <a:r>
              <a:rPr lang="en-GB"/>
              <a:t>Envelope</a:t>
            </a:r>
            <a:endParaRPr/>
          </a:p>
        </p:txBody>
      </p:sp>
      <p:sp>
        <p:nvSpPr>
          <p:cNvPr id="249" name="Google Shape;249;p22"/>
          <p:cNvSpPr txBox="1"/>
          <p:nvPr/>
        </p:nvSpPr>
        <p:spPr>
          <a:xfrm>
            <a:off x="1258500" y="4865725"/>
            <a:ext cx="71169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900">
                <a:solidFill>
                  <a:schemeClr val="lt1"/>
                </a:solidFill>
                <a:latin typeface="Lato"/>
                <a:ea typeface="Lato"/>
                <a:cs typeface="Lato"/>
                <a:sym typeface="Lato"/>
              </a:rPr>
              <a:t>Equations from </a:t>
            </a:r>
            <a:r>
              <a:rPr i="1" lang="en-GB" sz="900">
                <a:solidFill>
                  <a:schemeClr val="lt1"/>
                </a:solidFill>
              </a:rPr>
              <a:t>Blevins, Robert D. Applied Fluid Dynamics Handbook. Repr. ed. with corrections. Malabar, Fla.: Krieger Pub. Co., 1992.</a:t>
            </a:r>
            <a:endParaRPr i="1" sz="9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